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0.jpg" ContentType="image/png"/>
  <Override PartName="/ppt/media/image11.jpg" ContentType="image/unknown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01" r:id="rId2"/>
    <p:sldId id="421" r:id="rId3"/>
    <p:sldId id="273" r:id="rId4"/>
    <p:sldId id="477" r:id="rId5"/>
    <p:sldId id="261" r:id="rId6"/>
    <p:sldId id="4502" r:id="rId7"/>
    <p:sldId id="4500" r:id="rId8"/>
    <p:sldId id="4504" r:id="rId9"/>
    <p:sldId id="264" r:id="rId10"/>
    <p:sldId id="423" r:id="rId11"/>
    <p:sldId id="45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3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4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21788-55FF-4D3E-AB86-53DCBD82426C}" type="doc">
      <dgm:prSet loTypeId="urn:microsoft.com/office/officeart/2005/8/layout/hList7" loCatId="list" qsTypeId="urn:microsoft.com/office/officeart/2005/8/quickstyle/3d1" qsCatId="3D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DED3FD2B-B11C-489F-A47A-53211A4CC44F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pPr algn="l"/>
          <a:r>
            <a:rPr lang="en-IN" sz="2000" b="1" dirty="0">
              <a:latin typeface="Calibri" panose="020F0502020204030204" pitchFamily="34" charset="0"/>
              <a:cs typeface="Calibri" panose="020F0502020204030204" pitchFamily="34" charset="0"/>
            </a:rPr>
            <a:t>Budgeting</a:t>
          </a:r>
        </a:p>
        <a:p>
          <a:pPr algn="ctr"/>
          <a:r>
            <a:rPr lang="en-US" sz="1700" b="0" dirty="0"/>
            <a:t>Analyze spending patterns and suggest budgeting strategies.</a:t>
          </a:r>
          <a:endParaRPr lang="en-IN" sz="1700" b="0" dirty="0"/>
        </a:p>
      </dgm:t>
    </dgm:pt>
    <dgm:pt modelId="{2D1204D9-7858-443C-95D2-C4EF42B80123}" type="parTrans" cxnId="{60C45216-B13B-4614-9492-F647A0C8FA8C}">
      <dgm:prSet/>
      <dgm:spPr/>
      <dgm:t>
        <a:bodyPr/>
        <a:lstStyle/>
        <a:p>
          <a:endParaRPr lang="en-IN"/>
        </a:p>
      </dgm:t>
    </dgm:pt>
    <dgm:pt modelId="{B348B17E-6EAF-4736-8D55-133961A1C91C}" type="sibTrans" cxnId="{60C45216-B13B-4614-9492-F647A0C8FA8C}">
      <dgm:prSet/>
      <dgm:spPr/>
      <dgm:t>
        <a:bodyPr/>
        <a:lstStyle/>
        <a:p>
          <a:endParaRPr lang="en-IN"/>
        </a:p>
      </dgm:t>
    </dgm:pt>
    <dgm:pt modelId="{9ECC326C-65AA-42AD-8C10-B6C4C68BBF1D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pPr algn="l"/>
          <a:r>
            <a:rPr lang="en-IN" sz="2000" b="1" dirty="0">
              <a:latin typeface="+mn-lt"/>
            </a:rPr>
            <a:t>Investment</a:t>
          </a:r>
        </a:p>
        <a:p>
          <a:pPr algn="ctr"/>
          <a:r>
            <a:rPr lang="en-US" sz="1700" b="0" dirty="0"/>
            <a:t>Offer tailored investment advice based on risk tolerance and financial goals.</a:t>
          </a:r>
          <a:endParaRPr lang="en-IN" sz="1700" dirty="0">
            <a:latin typeface="Copperplate Gothic Bold" panose="020E0705020206020404" pitchFamily="34" charset="0"/>
          </a:endParaRPr>
        </a:p>
      </dgm:t>
    </dgm:pt>
    <dgm:pt modelId="{37803F99-BB81-489B-B4CB-C49FC54D0473}" type="parTrans" cxnId="{A629B802-AFF6-4707-9FFB-CC6D58A490F4}">
      <dgm:prSet/>
      <dgm:spPr/>
      <dgm:t>
        <a:bodyPr/>
        <a:lstStyle/>
        <a:p>
          <a:endParaRPr lang="en-IN"/>
        </a:p>
      </dgm:t>
    </dgm:pt>
    <dgm:pt modelId="{9B468980-9BD7-4020-8B66-7097DE82E7DA}" type="sibTrans" cxnId="{A629B802-AFF6-4707-9FFB-CC6D58A490F4}">
      <dgm:prSet/>
      <dgm:spPr/>
      <dgm:t>
        <a:bodyPr/>
        <a:lstStyle/>
        <a:p>
          <a:endParaRPr lang="en-IN"/>
        </a:p>
      </dgm:t>
    </dgm:pt>
    <dgm:pt modelId="{7C301788-357F-44E6-B570-6ABF93C268F3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pPr algn="l"/>
          <a:r>
            <a:rPr lang="en-IN" sz="1800" b="1" dirty="0">
              <a:latin typeface="+mn-lt"/>
            </a:rPr>
            <a:t>Debt Management</a:t>
          </a:r>
        </a:p>
        <a:p>
          <a:pPr algn="ctr"/>
          <a:r>
            <a:rPr lang="en-US" sz="1600" b="0" dirty="0"/>
            <a:t>Provides strategies for efficiently paying off debt</a:t>
          </a:r>
          <a:endParaRPr lang="en-IN" sz="1600" dirty="0"/>
        </a:p>
      </dgm:t>
    </dgm:pt>
    <dgm:pt modelId="{809B6F28-DD1A-4BDE-9985-2333283F7620}" type="parTrans" cxnId="{DE971266-EA4E-48C1-AA9F-816D5AF1A175}">
      <dgm:prSet/>
      <dgm:spPr/>
      <dgm:t>
        <a:bodyPr/>
        <a:lstStyle/>
        <a:p>
          <a:endParaRPr lang="en-IN"/>
        </a:p>
      </dgm:t>
    </dgm:pt>
    <dgm:pt modelId="{98FCDD80-286B-43E1-9031-672AB4F20F09}" type="sibTrans" cxnId="{DE971266-EA4E-48C1-AA9F-816D5AF1A175}">
      <dgm:prSet/>
      <dgm:spPr/>
      <dgm:t>
        <a:bodyPr/>
        <a:lstStyle/>
        <a:p>
          <a:endParaRPr lang="en-IN"/>
        </a:p>
      </dgm:t>
    </dgm:pt>
    <dgm:pt modelId="{3284B8EB-F538-4F47-8281-0FB812534A83}">
      <dgm:prSet custT="1"/>
      <dgm:spPr>
        <a:ln>
          <a:solidFill>
            <a:srgbClr val="00B050"/>
          </a:solidFill>
        </a:ln>
      </dgm:spPr>
      <dgm:t>
        <a:bodyPr/>
        <a:lstStyle/>
        <a:p>
          <a:pPr algn="l"/>
          <a:r>
            <a:rPr lang="en-IN" sz="2000" b="1" dirty="0">
              <a:latin typeface="Calibri" panose="020F0502020204030204" pitchFamily="34" charset="0"/>
              <a:cs typeface="Calibri" panose="020F0502020204030204" pitchFamily="34" charset="0"/>
            </a:rPr>
            <a:t>Savings</a:t>
          </a:r>
        </a:p>
        <a:p>
          <a:pPr algn="ctr"/>
          <a:r>
            <a:rPr lang="en-US" sz="1700" b="0" dirty="0"/>
            <a:t>Identifies ways to optimize savings through better interest rates or investment options.</a:t>
          </a:r>
          <a:endParaRPr lang="en-IN" sz="1700" b="0" dirty="0"/>
        </a:p>
      </dgm:t>
    </dgm:pt>
    <dgm:pt modelId="{4BDEABA2-31BE-49E7-8DDA-1BAE872CF6DE}" type="parTrans" cxnId="{375FF5A0-8867-494F-A10B-E3BBCB93AFF0}">
      <dgm:prSet/>
      <dgm:spPr/>
      <dgm:t>
        <a:bodyPr/>
        <a:lstStyle/>
        <a:p>
          <a:endParaRPr lang="en-IN"/>
        </a:p>
      </dgm:t>
    </dgm:pt>
    <dgm:pt modelId="{5F7CA467-A02C-49B5-9239-1D3D766F8B3B}" type="sibTrans" cxnId="{375FF5A0-8867-494F-A10B-E3BBCB93AFF0}">
      <dgm:prSet/>
      <dgm:spPr/>
      <dgm:t>
        <a:bodyPr/>
        <a:lstStyle/>
        <a:p>
          <a:endParaRPr lang="en-IN"/>
        </a:p>
      </dgm:t>
    </dgm:pt>
    <dgm:pt modelId="{EEE320E1-F2E4-4BB3-9806-3618D2CD097C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pPr algn="l"/>
          <a:r>
            <a:rPr lang="en-IN" sz="2000" b="1" dirty="0">
              <a:latin typeface="+mn-lt"/>
            </a:rPr>
            <a:t>Retirement Planning</a:t>
          </a:r>
        </a:p>
        <a:p>
          <a:pPr algn="ctr"/>
          <a:r>
            <a:rPr lang="en-US" sz="1800" b="0" dirty="0"/>
            <a:t>Assists users in planning for retirement with projections and savings strategies.</a:t>
          </a:r>
          <a:endParaRPr lang="en-IN" sz="1800" dirty="0"/>
        </a:p>
      </dgm:t>
    </dgm:pt>
    <dgm:pt modelId="{444CC96F-4F02-46DB-A615-820D39B740AF}" type="parTrans" cxnId="{6D46545B-D79E-4EC7-860F-0A6FC9B0A4E0}">
      <dgm:prSet/>
      <dgm:spPr/>
      <dgm:t>
        <a:bodyPr/>
        <a:lstStyle/>
        <a:p>
          <a:endParaRPr lang="en-IN"/>
        </a:p>
      </dgm:t>
    </dgm:pt>
    <dgm:pt modelId="{D8CE50A2-1A88-4EB6-A10B-ED730318F039}" type="sibTrans" cxnId="{6D46545B-D79E-4EC7-860F-0A6FC9B0A4E0}">
      <dgm:prSet/>
      <dgm:spPr/>
      <dgm:t>
        <a:bodyPr/>
        <a:lstStyle/>
        <a:p>
          <a:endParaRPr lang="en-IN"/>
        </a:p>
      </dgm:t>
    </dgm:pt>
    <dgm:pt modelId="{141DBA2B-B840-4D69-9E71-74CDBE060996}" type="pres">
      <dgm:prSet presAssocID="{DA321788-55FF-4D3E-AB86-53DCBD82426C}" presName="Name0" presStyleCnt="0">
        <dgm:presLayoutVars>
          <dgm:dir/>
          <dgm:resizeHandles val="exact"/>
        </dgm:presLayoutVars>
      </dgm:prSet>
      <dgm:spPr/>
    </dgm:pt>
    <dgm:pt modelId="{B4A2D204-0089-4C61-AF8C-D7393992D358}" type="pres">
      <dgm:prSet presAssocID="{DA321788-55FF-4D3E-AB86-53DCBD82426C}" presName="fgShape" presStyleLbl="fgShp" presStyleIdx="0" presStyleCnt="1"/>
      <dgm:spPr>
        <a:solidFill>
          <a:srgbClr val="00B050"/>
        </a:solidFill>
        <a:ln>
          <a:solidFill>
            <a:srgbClr val="00B050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  <dgm:pt modelId="{4AA2E2C5-1DA8-4278-8FA9-593ECB510328}" type="pres">
      <dgm:prSet presAssocID="{DA321788-55FF-4D3E-AB86-53DCBD82426C}" presName="linComp" presStyleCnt="0"/>
      <dgm:spPr/>
    </dgm:pt>
    <dgm:pt modelId="{06B8B0A1-2196-45D1-ACAC-ACA980E24C0A}" type="pres">
      <dgm:prSet presAssocID="{DED3FD2B-B11C-489F-A47A-53211A4CC44F}" presName="compNode" presStyleCnt="0"/>
      <dgm:spPr/>
    </dgm:pt>
    <dgm:pt modelId="{B2487862-ADD9-4597-9E48-609B5D36A79B}" type="pres">
      <dgm:prSet presAssocID="{DED3FD2B-B11C-489F-A47A-53211A4CC44F}" presName="bkgdShape" presStyleLbl="node1" presStyleIdx="0" presStyleCnt="5"/>
      <dgm:spPr/>
    </dgm:pt>
    <dgm:pt modelId="{0958F948-AE83-43AC-ACF7-6685F52F0CD5}" type="pres">
      <dgm:prSet presAssocID="{DED3FD2B-B11C-489F-A47A-53211A4CC44F}" presName="nodeTx" presStyleLbl="node1" presStyleIdx="0" presStyleCnt="5">
        <dgm:presLayoutVars>
          <dgm:bulletEnabled val="1"/>
        </dgm:presLayoutVars>
      </dgm:prSet>
      <dgm:spPr/>
    </dgm:pt>
    <dgm:pt modelId="{455FE5FC-6D81-4040-B52B-BB1EA3D02F58}" type="pres">
      <dgm:prSet presAssocID="{DED3FD2B-B11C-489F-A47A-53211A4CC44F}" presName="invisiNode" presStyleLbl="node1" presStyleIdx="0" presStyleCnt="5"/>
      <dgm:spPr/>
    </dgm:pt>
    <dgm:pt modelId="{FAFE452D-6A25-4371-A91A-58ABD24E9981}" type="pres">
      <dgm:prSet presAssocID="{DED3FD2B-B11C-489F-A47A-53211A4CC44F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gm:spPr>
    </dgm:pt>
    <dgm:pt modelId="{C8AC83DD-EB6B-49C1-AB17-D064BAC5B268}" type="pres">
      <dgm:prSet presAssocID="{B348B17E-6EAF-4736-8D55-133961A1C91C}" presName="sibTrans" presStyleLbl="sibTrans2D1" presStyleIdx="0" presStyleCnt="0"/>
      <dgm:spPr/>
    </dgm:pt>
    <dgm:pt modelId="{6B4E213A-A8F8-4483-91B8-3B5EE9B4CA60}" type="pres">
      <dgm:prSet presAssocID="{9ECC326C-65AA-42AD-8C10-B6C4C68BBF1D}" presName="compNode" presStyleCnt="0"/>
      <dgm:spPr/>
    </dgm:pt>
    <dgm:pt modelId="{AFC6DB60-9F9B-4552-9FE9-1D189D95A766}" type="pres">
      <dgm:prSet presAssocID="{9ECC326C-65AA-42AD-8C10-B6C4C68BBF1D}" presName="bkgdShape" presStyleLbl="node1" presStyleIdx="1" presStyleCnt="5" custScaleX="106617" custLinFactNeighborX="-97"/>
      <dgm:spPr/>
    </dgm:pt>
    <dgm:pt modelId="{9002BDA7-0C8A-441B-AF9C-F8A690FEC4BB}" type="pres">
      <dgm:prSet presAssocID="{9ECC326C-65AA-42AD-8C10-B6C4C68BBF1D}" presName="nodeTx" presStyleLbl="node1" presStyleIdx="1" presStyleCnt="5">
        <dgm:presLayoutVars>
          <dgm:bulletEnabled val="1"/>
        </dgm:presLayoutVars>
      </dgm:prSet>
      <dgm:spPr/>
    </dgm:pt>
    <dgm:pt modelId="{A2AEFB6E-89F1-4C1C-BD99-6FE18B1278CF}" type="pres">
      <dgm:prSet presAssocID="{9ECC326C-65AA-42AD-8C10-B6C4C68BBF1D}" presName="invisiNode" presStyleLbl="node1" presStyleIdx="1" presStyleCnt="5"/>
      <dgm:spPr/>
    </dgm:pt>
    <dgm:pt modelId="{42997C87-B975-4465-9265-03A9B9241FE2}" type="pres">
      <dgm:prSet presAssocID="{9ECC326C-65AA-42AD-8C10-B6C4C68BBF1D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gm:spPr>
    </dgm:pt>
    <dgm:pt modelId="{4390D3E1-2A05-4D89-BBDC-25DE5323DB95}" type="pres">
      <dgm:prSet presAssocID="{9B468980-9BD7-4020-8B66-7097DE82E7DA}" presName="sibTrans" presStyleLbl="sibTrans2D1" presStyleIdx="0" presStyleCnt="0"/>
      <dgm:spPr/>
    </dgm:pt>
    <dgm:pt modelId="{F562CCC3-29CF-4695-AE32-E58A6426FD00}" type="pres">
      <dgm:prSet presAssocID="{3284B8EB-F538-4F47-8281-0FB812534A83}" presName="compNode" presStyleCnt="0"/>
      <dgm:spPr/>
    </dgm:pt>
    <dgm:pt modelId="{8EC8EEA2-2A08-4476-9C61-FC9F4A984336}" type="pres">
      <dgm:prSet presAssocID="{3284B8EB-F538-4F47-8281-0FB812534A83}" presName="bkgdShape" presStyleLbl="node1" presStyleIdx="2" presStyleCnt="5"/>
      <dgm:spPr/>
    </dgm:pt>
    <dgm:pt modelId="{1B555741-31FC-47A4-AE9E-4F31C9567115}" type="pres">
      <dgm:prSet presAssocID="{3284B8EB-F538-4F47-8281-0FB812534A83}" presName="nodeTx" presStyleLbl="node1" presStyleIdx="2" presStyleCnt="5">
        <dgm:presLayoutVars>
          <dgm:bulletEnabled val="1"/>
        </dgm:presLayoutVars>
      </dgm:prSet>
      <dgm:spPr/>
    </dgm:pt>
    <dgm:pt modelId="{6CB0203A-06CF-45B1-9A64-D2FDCFA669C7}" type="pres">
      <dgm:prSet presAssocID="{3284B8EB-F538-4F47-8281-0FB812534A83}" presName="invisiNode" presStyleLbl="node1" presStyleIdx="2" presStyleCnt="5"/>
      <dgm:spPr/>
    </dgm:pt>
    <dgm:pt modelId="{FE2F7645-5C7C-47A1-8C5D-3D23244ECA96}" type="pres">
      <dgm:prSet presAssocID="{3284B8EB-F538-4F47-8281-0FB812534A83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gm:spPr>
    </dgm:pt>
    <dgm:pt modelId="{F901F738-FECC-46EB-B21E-A45F76A7FC77}" type="pres">
      <dgm:prSet presAssocID="{5F7CA467-A02C-49B5-9239-1D3D766F8B3B}" presName="sibTrans" presStyleLbl="sibTrans2D1" presStyleIdx="0" presStyleCnt="0"/>
      <dgm:spPr/>
    </dgm:pt>
    <dgm:pt modelId="{0723CCAA-32C9-4190-B590-4D15E59DC1F4}" type="pres">
      <dgm:prSet presAssocID="{7C301788-357F-44E6-B570-6ABF93C268F3}" presName="compNode" presStyleCnt="0"/>
      <dgm:spPr/>
    </dgm:pt>
    <dgm:pt modelId="{F5A1E28C-DA28-4E64-A026-FFB96A4C327F}" type="pres">
      <dgm:prSet presAssocID="{7C301788-357F-44E6-B570-6ABF93C268F3}" presName="bkgdShape" presStyleLbl="node1" presStyleIdx="3" presStyleCnt="5" custScaleX="106150" custLinFactNeighborX="2192"/>
      <dgm:spPr/>
    </dgm:pt>
    <dgm:pt modelId="{E6679A09-78D5-4F4A-82B7-DE60BEFDAECB}" type="pres">
      <dgm:prSet presAssocID="{7C301788-357F-44E6-B570-6ABF93C268F3}" presName="nodeTx" presStyleLbl="node1" presStyleIdx="3" presStyleCnt="5">
        <dgm:presLayoutVars>
          <dgm:bulletEnabled val="1"/>
        </dgm:presLayoutVars>
      </dgm:prSet>
      <dgm:spPr/>
    </dgm:pt>
    <dgm:pt modelId="{9FA41601-7AC8-4E6F-8F80-D20AB6C30CDD}" type="pres">
      <dgm:prSet presAssocID="{7C301788-357F-44E6-B570-6ABF93C268F3}" presName="invisiNode" presStyleLbl="node1" presStyleIdx="3" presStyleCnt="5"/>
      <dgm:spPr/>
    </dgm:pt>
    <dgm:pt modelId="{538DCFDF-D3AE-42BD-91CA-4434665B485E}" type="pres">
      <dgm:prSet presAssocID="{7C301788-357F-44E6-B570-6ABF93C268F3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gm:spPr>
    </dgm:pt>
    <dgm:pt modelId="{C6F67C6F-0B49-4421-B0FE-FF054DD8565D}" type="pres">
      <dgm:prSet presAssocID="{98FCDD80-286B-43E1-9031-672AB4F20F09}" presName="sibTrans" presStyleLbl="sibTrans2D1" presStyleIdx="0" presStyleCnt="0"/>
      <dgm:spPr/>
    </dgm:pt>
    <dgm:pt modelId="{92DD7A97-4941-44D5-8BE6-EE14F832F775}" type="pres">
      <dgm:prSet presAssocID="{EEE320E1-F2E4-4BB3-9806-3618D2CD097C}" presName="compNode" presStyleCnt="0"/>
      <dgm:spPr/>
    </dgm:pt>
    <dgm:pt modelId="{1B90C12D-EC32-41B1-B484-C7B3828CD06C}" type="pres">
      <dgm:prSet presAssocID="{EEE320E1-F2E4-4BB3-9806-3618D2CD097C}" presName="bkgdShape" presStyleLbl="node1" presStyleIdx="4" presStyleCnt="5" custScaleX="121845"/>
      <dgm:spPr/>
    </dgm:pt>
    <dgm:pt modelId="{0A4451B5-02C7-47D6-8D5A-F14F7C5364B1}" type="pres">
      <dgm:prSet presAssocID="{EEE320E1-F2E4-4BB3-9806-3618D2CD097C}" presName="nodeTx" presStyleLbl="node1" presStyleIdx="4" presStyleCnt="5">
        <dgm:presLayoutVars>
          <dgm:bulletEnabled val="1"/>
        </dgm:presLayoutVars>
      </dgm:prSet>
      <dgm:spPr/>
    </dgm:pt>
    <dgm:pt modelId="{5B85AC3D-A981-4F1F-92C1-AA4762F25E81}" type="pres">
      <dgm:prSet presAssocID="{EEE320E1-F2E4-4BB3-9806-3618D2CD097C}" presName="invisiNode" presStyleLbl="node1" presStyleIdx="4" presStyleCnt="5"/>
      <dgm:spPr/>
    </dgm:pt>
    <dgm:pt modelId="{4AE389BF-0D54-4941-A064-BB8382D93D45}" type="pres">
      <dgm:prSet presAssocID="{EEE320E1-F2E4-4BB3-9806-3618D2CD097C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gm:spPr>
    </dgm:pt>
  </dgm:ptLst>
  <dgm:cxnLst>
    <dgm:cxn modelId="{A629B802-AFF6-4707-9FFB-CC6D58A490F4}" srcId="{DA321788-55FF-4D3E-AB86-53DCBD82426C}" destId="{9ECC326C-65AA-42AD-8C10-B6C4C68BBF1D}" srcOrd="1" destOrd="0" parTransId="{37803F99-BB81-489B-B4CB-C49FC54D0473}" sibTransId="{9B468980-9BD7-4020-8B66-7097DE82E7DA}"/>
    <dgm:cxn modelId="{B28A120B-812C-4898-96F2-98FC55CD44E0}" type="presOf" srcId="{3284B8EB-F538-4F47-8281-0FB812534A83}" destId="{1B555741-31FC-47A4-AE9E-4F31C9567115}" srcOrd="1" destOrd="0" presId="urn:microsoft.com/office/officeart/2005/8/layout/hList7"/>
    <dgm:cxn modelId="{9B2F9912-1CC0-4D57-9552-E84F65C222AC}" type="presOf" srcId="{DA321788-55FF-4D3E-AB86-53DCBD82426C}" destId="{141DBA2B-B840-4D69-9E71-74CDBE060996}" srcOrd="0" destOrd="0" presId="urn:microsoft.com/office/officeart/2005/8/layout/hList7"/>
    <dgm:cxn modelId="{60C45216-B13B-4614-9492-F647A0C8FA8C}" srcId="{DA321788-55FF-4D3E-AB86-53DCBD82426C}" destId="{DED3FD2B-B11C-489F-A47A-53211A4CC44F}" srcOrd="0" destOrd="0" parTransId="{2D1204D9-7858-443C-95D2-C4EF42B80123}" sibTransId="{B348B17E-6EAF-4736-8D55-133961A1C91C}"/>
    <dgm:cxn modelId="{4EF20920-BF3B-4126-8915-2C9D6B628F07}" type="presOf" srcId="{7C301788-357F-44E6-B570-6ABF93C268F3}" destId="{F5A1E28C-DA28-4E64-A026-FFB96A4C327F}" srcOrd="0" destOrd="0" presId="urn:microsoft.com/office/officeart/2005/8/layout/hList7"/>
    <dgm:cxn modelId="{49AF854D-85EF-412B-B924-0AD4EA9C9585}" type="presOf" srcId="{EEE320E1-F2E4-4BB3-9806-3618D2CD097C}" destId="{1B90C12D-EC32-41B1-B484-C7B3828CD06C}" srcOrd="0" destOrd="0" presId="urn:microsoft.com/office/officeart/2005/8/layout/hList7"/>
    <dgm:cxn modelId="{6D46545B-D79E-4EC7-860F-0A6FC9B0A4E0}" srcId="{DA321788-55FF-4D3E-AB86-53DCBD82426C}" destId="{EEE320E1-F2E4-4BB3-9806-3618D2CD097C}" srcOrd="4" destOrd="0" parTransId="{444CC96F-4F02-46DB-A615-820D39B740AF}" sibTransId="{D8CE50A2-1A88-4EB6-A10B-ED730318F039}"/>
    <dgm:cxn modelId="{F6F27E62-EBC4-4DCC-B93C-5902444B396A}" type="presOf" srcId="{98FCDD80-286B-43E1-9031-672AB4F20F09}" destId="{C6F67C6F-0B49-4421-B0FE-FF054DD8565D}" srcOrd="0" destOrd="0" presId="urn:microsoft.com/office/officeart/2005/8/layout/hList7"/>
    <dgm:cxn modelId="{DE971266-EA4E-48C1-AA9F-816D5AF1A175}" srcId="{DA321788-55FF-4D3E-AB86-53DCBD82426C}" destId="{7C301788-357F-44E6-B570-6ABF93C268F3}" srcOrd="3" destOrd="0" parTransId="{809B6F28-DD1A-4BDE-9985-2333283F7620}" sibTransId="{98FCDD80-286B-43E1-9031-672AB4F20F09}"/>
    <dgm:cxn modelId="{1313F677-F3C9-4EB5-916D-E73EF2B55ABB}" type="presOf" srcId="{9B468980-9BD7-4020-8B66-7097DE82E7DA}" destId="{4390D3E1-2A05-4D89-BBDC-25DE5323DB95}" srcOrd="0" destOrd="0" presId="urn:microsoft.com/office/officeart/2005/8/layout/hList7"/>
    <dgm:cxn modelId="{65C81B95-ADB1-49AF-893C-B4785B40421E}" type="presOf" srcId="{9ECC326C-65AA-42AD-8C10-B6C4C68BBF1D}" destId="{AFC6DB60-9F9B-4552-9FE9-1D189D95A766}" srcOrd="0" destOrd="0" presId="urn:microsoft.com/office/officeart/2005/8/layout/hList7"/>
    <dgm:cxn modelId="{8FC0A596-90BD-462B-B6ED-08B591787328}" type="presOf" srcId="{EEE320E1-F2E4-4BB3-9806-3618D2CD097C}" destId="{0A4451B5-02C7-47D6-8D5A-F14F7C5364B1}" srcOrd="1" destOrd="0" presId="urn:microsoft.com/office/officeart/2005/8/layout/hList7"/>
    <dgm:cxn modelId="{375FF5A0-8867-494F-A10B-E3BBCB93AFF0}" srcId="{DA321788-55FF-4D3E-AB86-53DCBD82426C}" destId="{3284B8EB-F538-4F47-8281-0FB812534A83}" srcOrd="2" destOrd="0" parTransId="{4BDEABA2-31BE-49E7-8DDA-1BAE872CF6DE}" sibTransId="{5F7CA467-A02C-49B5-9239-1D3D766F8B3B}"/>
    <dgm:cxn modelId="{5D3AA1C3-6040-4135-9989-0879160F22C9}" type="presOf" srcId="{3284B8EB-F538-4F47-8281-0FB812534A83}" destId="{8EC8EEA2-2A08-4476-9C61-FC9F4A984336}" srcOrd="0" destOrd="0" presId="urn:microsoft.com/office/officeart/2005/8/layout/hList7"/>
    <dgm:cxn modelId="{9475DDC4-AA72-4994-B6CE-2DA19EC115B5}" type="presOf" srcId="{9ECC326C-65AA-42AD-8C10-B6C4C68BBF1D}" destId="{9002BDA7-0C8A-441B-AF9C-F8A690FEC4BB}" srcOrd="1" destOrd="0" presId="urn:microsoft.com/office/officeart/2005/8/layout/hList7"/>
    <dgm:cxn modelId="{B28D64C9-E0B6-417E-AA69-798612B93BFD}" type="presOf" srcId="{DED3FD2B-B11C-489F-A47A-53211A4CC44F}" destId="{0958F948-AE83-43AC-ACF7-6685F52F0CD5}" srcOrd="1" destOrd="0" presId="urn:microsoft.com/office/officeart/2005/8/layout/hList7"/>
    <dgm:cxn modelId="{8C4441D0-C790-4652-84BC-A428D1FA4360}" type="presOf" srcId="{5F7CA467-A02C-49B5-9239-1D3D766F8B3B}" destId="{F901F738-FECC-46EB-B21E-A45F76A7FC77}" srcOrd="0" destOrd="0" presId="urn:microsoft.com/office/officeart/2005/8/layout/hList7"/>
    <dgm:cxn modelId="{759172D5-9132-4503-ADD3-8E38BEE53B6D}" type="presOf" srcId="{B348B17E-6EAF-4736-8D55-133961A1C91C}" destId="{C8AC83DD-EB6B-49C1-AB17-D064BAC5B268}" srcOrd="0" destOrd="0" presId="urn:microsoft.com/office/officeart/2005/8/layout/hList7"/>
    <dgm:cxn modelId="{E63BE7D7-93E1-4A05-BDFB-98AC46C00B94}" type="presOf" srcId="{DED3FD2B-B11C-489F-A47A-53211A4CC44F}" destId="{B2487862-ADD9-4597-9E48-609B5D36A79B}" srcOrd="0" destOrd="0" presId="urn:microsoft.com/office/officeart/2005/8/layout/hList7"/>
    <dgm:cxn modelId="{B7EE52D8-0F41-4F26-ACDA-5F7F8EB1F210}" type="presOf" srcId="{7C301788-357F-44E6-B570-6ABF93C268F3}" destId="{E6679A09-78D5-4F4A-82B7-DE60BEFDAECB}" srcOrd="1" destOrd="0" presId="urn:microsoft.com/office/officeart/2005/8/layout/hList7"/>
    <dgm:cxn modelId="{A1658281-8AB9-4B28-8B9B-EC8C3B9803BE}" type="presParOf" srcId="{141DBA2B-B840-4D69-9E71-74CDBE060996}" destId="{B4A2D204-0089-4C61-AF8C-D7393992D358}" srcOrd="0" destOrd="0" presId="urn:microsoft.com/office/officeart/2005/8/layout/hList7"/>
    <dgm:cxn modelId="{84C64612-7178-49EF-917A-54A84E227F79}" type="presParOf" srcId="{141DBA2B-B840-4D69-9E71-74CDBE060996}" destId="{4AA2E2C5-1DA8-4278-8FA9-593ECB510328}" srcOrd="1" destOrd="0" presId="urn:microsoft.com/office/officeart/2005/8/layout/hList7"/>
    <dgm:cxn modelId="{77BAD403-997D-4BF4-9CDA-0D1FFB5B87F5}" type="presParOf" srcId="{4AA2E2C5-1DA8-4278-8FA9-593ECB510328}" destId="{06B8B0A1-2196-45D1-ACAC-ACA980E24C0A}" srcOrd="0" destOrd="0" presId="urn:microsoft.com/office/officeart/2005/8/layout/hList7"/>
    <dgm:cxn modelId="{6D295611-B87C-48E3-B75F-7EA549064EA4}" type="presParOf" srcId="{06B8B0A1-2196-45D1-ACAC-ACA980E24C0A}" destId="{B2487862-ADD9-4597-9E48-609B5D36A79B}" srcOrd="0" destOrd="0" presId="urn:microsoft.com/office/officeart/2005/8/layout/hList7"/>
    <dgm:cxn modelId="{ABC6B668-338B-415D-A8C4-F8FB412276FE}" type="presParOf" srcId="{06B8B0A1-2196-45D1-ACAC-ACA980E24C0A}" destId="{0958F948-AE83-43AC-ACF7-6685F52F0CD5}" srcOrd="1" destOrd="0" presId="urn:microsoft.com/office/officeart/2005/8/layout/hList7"/>
    <dgm:cxn modelId="{1056483B-C051-4E1B-BD7A-02B469862131}" type="presParOf" srcId="{06B8B0A1-2196-45D1-ACAC-ACA980E24C0A}" destId="{455FE5FC-6D81-4040-B52B-BB1EA3D02F58}" srcOrd="2" destOrd="0" presId="urn:microsoft.com/office/officeart/2005/8/layout/hList7"/>
    <dgm:cxn modelId="{4EB44FB1-5F69-4477-ABB0-646C7DF182B5}" type="presParOf" srcId="{06B8B0A1-2196-45D1-ACAC-ACA980E24C0A}" destId="{FAFE452D-6A25-4371-A91A-58ABD24E9981}" srcOrd="3" destOrd="0" presId="urn:microsoft.com/office/officeart/2005/8/layout/hList7"/>
    <dgm:cxn modelId="{31FCD077-3E84-4798-AA66-315D14F93D1A}" type="presParOf" srcId="{4AA2E2C5-1DA8-4278-8FA9-593ECB510328}" destId="{C8AC83DD-EB6B-49C1-AB17-D064BAC5B268}" srcOrd="1" destOrd="0" presId="urn:microsoft.com/office/officeart/2005/8/layout/hList7"/>
    <dgm:cxn modelId="{27978E2A-CA73-4DAA-AAE3-D690EC449C34}" type="presParOf" srcId="{4AA2E2C5-1DA8-4278-8FA9-593ECB510328}" destId="{6B4E213A-A8F8-4483-91B8-3B5EE9B4CA60}" srcOrd="2" destOrd="0" presId="urn:microsoft.com/office/officeart/2005/8/layout/hList7"/>
    <dgm:cxn modelId="{83413206-BE77-4C26-A5EC-7697277C5294}" type="presParOf" srcId="{6B4E213A-A8F8-4483-91B8-3B5EE9B4CA60}" destId="{AFC6DB60-9F9B-4552-9FE9-1D189D95A766}" srcOrd="0" destOrd="0" presId="urn:microsoft.com/office/officeart/2005/8/layout/hList7"/>
    <dgm:cxn modelId="{6E0986BA-8036-44BE-B149-DD94316680F4}" type="presParOf" srcId="{6B4E213A-A8F8-4483-91B8-3B5EE9B4CA60}" destId="{9002BDA7-0C8A-441B-AF9C-F8A690FEC4BB}" srcOrd="1" destOrd="0" presId="urn:microsoft.com/office/officeart/2005/8/layout/hList7"/>
    <dgm:cxn modelId="{F5A5FBE3-6429-4A28-85EF-659C3487F47A}" type="presParOf" srcId="{6B4E213A-A8F8-4483-91B8-3B5EE9B4CA60}" destId="{A2AEFB6E-89F1-4C1C-BD99-6FE18B1278CF}" srcOrd="2" destOrd="0" presId="urn:microsoft.com/office/officeart/2005/8/layout/hList7"/>
    <dgm:cxn modelId="{ED342D78-3780-408B-9C99-6B7F09E39B0F}" type="presParOf" srcId="{6B4E213A-A8F8-4483-91B8-3B5EE9B4CA60}" destId="{42997C87-B975-4465-9265-03A9B9241FE2}" srcOrd="3" destOrd="0" presId="urn:microsoft.com/office/officeart/2005/8/layout/hList7"/>
    <dgm:cxn modelId="{FC79AFC2-AF6D-46A2-8E26-CC7FF63C9E04}" type="presParOf" srcId="{4AA2E2C5-1DA8-4278-8FA9-593ECB510328}" destId="{4390D3E1-2A05-4D89-BBDC-25DE5323DB95}" srcOrd="3" destOrd="0" presId="urn:microsoft.com/office/officeart/2005/8/layout/hList7"/>
    <dgm:cxn modelId="{7D410FA5-5B9A-4081-B8B2-6E3EAE5EFBF0}" type="presParOf" srcId="{4AA2E2C5-1DA8-4278-8FA9-593ECB510328}" destId="{F562CCC3-29CF-4695-AE32-E58A6426FD00}" srcOrd="4" destOrd="0" presId="urn:microsoft.com/office/officeart/2005/8/layout/hList7"/>
    <dgm:cxn modelId="{3E2831AF-5F50-4311-9551-B63D78D4E9F3}" type="presParOf" srcId="{F562CCC3-29CF-4695-AE32-E58A6426FD00}" destId="{8EC8EEA2-2A08-4476-9C61-FC9F4A984336}" srcOrd="0" destOrd="0" presId="urn:microsoft.com/office/officeart/2005/8/layout/hList7"/>
    <dgm:cxn modelId="{3A99EF73-BCF8-45CA-96C0-3011023EDFE4}" type="presParOf" srcId="{F562CCC3-29CF-4695-AE32-E58A6426FD00}" destId="{1B555741-31FC-47A4-AE9E-4F31C9567115}" srcOrd="1" destOrd="0" presId="urn:microsoft.com/office/officeart/2005/8/layout/hList7"/>
    <dgm:cxn modelId="{B13F931D-867B-4DFE-8692-359DDCE84BA4}" type="presParOf" srcId="{F562CCC3-29CF-4695-AE32-E58A6426FD00}" destId="{6CB0203A-06CF-45B1-9A64-D2FDCFA669C7}" srcOrd="2" destOrd="0" presId="urn:microsoft.com/office/officeart/2005/8/layout/hList7"/>
    <dgm:cxn modelId="{3990DFB1-5888-4795-98F7-11E7CD4DE467}" type="presParOf" srcId="{F562CCC3-29CF-4695-AE32-E58A6426FD00}" destId="{FE2F7645-5C7C-47A1-8C5D-3D23244ECA96}" srcOrd="3" destOrd="0" presId="urn:microsoft.com/office/officeart/2005/8/layout/hList7"/>
    <dgm:cxn modelId="{91DC785E-128C-42CF-8D5A-99072A6F4EC9}" type="presParOf" srcId="{4AA2E2C5-1DA8-4278-8FA9-593ECB510328}" destId="{F901F738-FECC-46EB-B21E-A45F76A7FC77}" srcOrd="5" destOrd="0" presId="urn:microsoft.com/office/officeart/2005/8/layout/hList7"/>
    <dgm:cxn modelId="{1194BCAC-17B3-4E53-991E-E8E9CE117A30}" type="presParOf" srcId="{4AA2E2C5-1DA8-4278-8FA9-593ECB510328}" destId="{0723CCAA-32C9-4190-B590-4D15E59DC1F4}" srcOrd="6" destOrd="0" presId="urn:microsoft.com/office/officeart/2005/8/layout/hList7"/>
    <dgm:cxn modelId="{DD4E0466-6359-4E1F-9322-C24FB6A0EFC8}" type="presParOf" srcId="{0723CCAA-32C9-4190-B590-4D15E59DC1F4}" destId="{F5A1E28C-DA28-4E64-A026-FFB96A4C327F}" srcOrd="0" destOrd="0" presId="urn:microsoft.com/office/officeart/2005/8/layout/hList7"/>
    <dgm:cxn modelId="{7AD54261-AFD4-44F8-A994-5727F7DCFBE5}" type="presParOf" srcId="{0723CCAA-32C9-4190-B590-4D15E59DC1F4}" destId="{E6679A09-78D5-4F4A-82B7-DE60BEFDAECB}" srcOrd="1" destOrd="0" presId="urn:microsoft.com/office/officeart/2005/8/layout/hList7"/>
    <dgm:cxn modelId="{1B5C0C2C-9EC7-40F0-ABD2-29786BBE27CB}" type="presParOf" srcId="{0723CCAA-32C9-4190-B590-4D15E59DC1F4}" destId="{9FA41601-7AC8-4E6F-8F80-D20AB6C30CDD}" srcOrd="2" destOrd="0" presId="urn:microsoft.com/office/officeart/2005/8/layout/hList7"/>
    <dgm:cxn modelId="{0EC2B7D7-533A-4095-AFFC-B6B1AE5847D3}" type="presParOf" srcId="{0723CCAA-32C9-4190-B590-4D15E59DC1F4}" destId="{538DCFDF-D3AE-42BD-91CA-4434665B485E}" srcOrd="3" destOrd="0" presId="urn:microsoft.com/office/officeart/2005/8/layout/hList7"/>
    <dgm:cxn modelId="{3545CC1B-80AB-453E-A796-F7305C6E8944}" type="presParOf" srcId="{4AA2E2C5-1DA8-4278-8FA9-593ECB510328}" destId="{C6F67C6F-0B49-4421-B0FE-FF054DD8565D}" srcOrd="7" destOrd="0" presId="urn:microsoft.com/office/officeart/2005/8/layout/hList7"/>
    <dgm:cxn modelId="{CEC1DE83-75C3-4379-8635-D8AA6BDD30AD}" type="presParOf" srcId="{4AA2E2C5-1DA8-4278-8FA9-593ECB510328}" destId="{92DD7A97-4941-44D5-8BE6-EE14F832F775}" srcOrd="8" destOrd="0" presId="urn:microsoft.com/office/officeart/2005/8/layout/hList7"/>
    <dgm:cxn modelId="{10117774-7B09-4B5D-8014-FEAE9582ACCC}" type="presParOf" srcId="{92DD7A97-4941-44D5-8BE6-EE14F832F775}" destId="{1B90C12D-EC32-41B1-B484-C7B3828CD06C}" srcOrd="0" destOrd="0" presId="urn:microsoft.com/office/officeart/2005/8/layout/hList7"/>
    <dgm:cxn modelId="{34283E58-357E-4809-8BD1-050729CF5D9B}" type="presParOf" srcId="{92DD7A97-4941-44D5-8BE6-EE14F832F775}" destId="{0A4451B5-02C7-47D6-8D5A-F14F7C5364B1}" srcOrd="1" destOrd="0" presId="urn:microsoft.com/office/officeart/2005/8/layout/hList7"/>
    <dgm:cxn modelId="{F6125AD8-9D37-4212-BD5E-1952FDBBF016}" type="presParOf" srcId="{92DD7A97-4941-44D5-8BE6-EE14F832F775}" destId="{5B85AC3D-A981-4F1F-92C1-AA4762F25E81}" srcOrd="2" destOrd="0" presId="urn:microsoft.com/office/officeart/2005/8/layout/hList7"/>
    <dgm:cxn modelId="{B6607893-5979-4DC2-8952-838B0028AFB1}" type="presParOf" srcId="{92DD7A97-4941-44D5-8BE6-EE14F832F775}" destId="{4AE389BF-0D54-4941-A064-BB8382D93D45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9FBD88-7F2A-41DD-BB37-5B91E55B3F68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020740EA-DE96-4831-8FA2-A8F7110DC7C4}">
      <dgm:prSet phldrT="[Text]"/>
      <dgm:spPr>
        <a:solidFill>
          <a:srgbClr val="00B050"/>
        </a:solidFill>
        <a:ln>
          <a:solidFill>
            <a:srgbClr val="00B050"/>
          </a:solidFill>
        </a:ln>
      </dgm:spPr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n-IN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bg1"/>
            </a:solidFill>
            <a:effectLst/>
            <a:latin typeface="+mn-lt"/>
          </a:endParaRPr>
        </a:p>
      </dgm:t>
    </dgm:pt>
    <dgm:pt modelId="{BC79296C-77AF-4E78-8CEA-ADDEEBAFC389}" type="parTrans" cxnId="{5A781BEA-ECBB-407E-8FF5-5719A930E0C8}">
      <dgm:prSet/>
      <dgm:spPr/>
      <dgm:t>
        <a:bodyPr/>
        <a:lstStyle/>
        <a:p>
          <a:endParaRPr lang="en-IN"/>
        </a:p>
      </dgm:t>
    </dgm:pt>
    <dgm:pt modelId="{425F9397-ECE0-4634-9156-F7F22F4E6AF0}" type="sibTrans" cxnId="{5A781BEA-ECBB-407E-8FF5-5719A930E0C8}">
      <dgm:prSet/>
      <dgm:spPr/>
      <dgm:t>
        <a:bodyPr/>
        <a:lstStyle/>
        <a:p>
          <a:endParaRPr lang="en-IN"/>
        </a:p>
      </dgm:t>
    </dgm:pt>
    <dgm:pt modelId="{610E0732-01E3-4D06-9705-4E12BE32308D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IN" b="1" dirty="0"/>
            <a:t>Integration with Financial Institutions</a:t>
          </a:r>
        </a:p>
      </dgm:t>
    </dgm:pt>
    <dgm:pt modelId="{B971B371-6FB8-4C5D-A836-086F5F8F79F0}" type="parTrans" cxnId="{4C847340-924A-41D5-AD0B-09B735AD92E2}">
      <dgm:prSet/>
      <dgm:spPr/>
      <dgm:t>
        <a:bodyPr/>
        <a:lstStyle/>
        <a:p>
          <a:endParaRPr lang="en-IN"/>
        </a:p>
      </dgm:t>
    </dgm:pt>
    <dgm:pt modelId="{0DDB7AF4-2323-42E9-90E8-82BC7E549A4C}" type="sibTrans" cxnId="{4C847340-924A-41D5-AD0B-09B735AD92E2}">
      <dgm:prSet/>
      <dgm:spPr/>
      <dgm:t>
        <a:bodyPr/>
        <a:lstStyle/>
        <a:p>
          <a:endParaRPr lang="en-IN"/>
        </a:p>
      </dgm:t>
    </dgm:pt>
    <dgm:pt modelId="{7DB29CE7-2530-4CF0-80C0-7467AFD89987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IN" b="1" dirty="0"/>
            <a:t>Real-time data updates</a:t>
          </a:r>
        </a:p>
      </dgm:t>
    </dgm:pt>
    <dgm:pt modelId="{C13E9591-9705-48F6-85BC-9FA34C92F0C6}" type="parTrans" cxnId="{E2D6619A-EA65-4F4F-A7D5-C45EA15CA1AA}">
      <dgm:prSet/>
      <dgm:spPr/>
      <dgm:t>
        <a:bodyPr/>
        <a:lstStyle/>
        <a:p>
          <a:endParaRPr lang="en-IN"/>
        </a:p>
      </dgm:t>
    </dgm:pt>
    <dgm:pt modelId="{732F2D8D-0403-4083-962B-D452743C547E}" type="sibTrans" cxnId="{E2D6619A-EA65-4F4F-A7D5-C45EA15CA1AA}">
      <dgm:prSet/>
      <dgm:spPr/>
      <dgm:t>
        <a:bodyPr/>
        <a:lstStyle/>
        <a:p>
          <a:endParaRPr lang="en-IN"/>
        </a:p>
      </dgm:t>
    </dgm:pt>
    <dgm:pt modelId="{D8CF0EDE-9933-47F5-A4F2-B1874D89DB9B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IN" b="1" dirty="0"/>
            <a:t>Advanced Predictive Analytics</a:t>
          </a:r>
        </a:p>
      </dgm:t>
    </dgm:pt>
    <dgm:pt modelId="{CD676121-E6FA-4B8F-A41D-610CF8E89191}" type="parTrans" cxnId="{B51416E0-D6FE-4CCF-B157-685E62F03F17}">
      <dgm:prSet/>
      <dgm:spPr/>
      <dgm:t>
        <a:bodyPr/>
        <a:lstStyle/>
        <a:p>
          <a:endParaRPr lang="en-IN"/>
        </a:p>
      </dgm:t>
    </dgm:pt>
    <dgm:pt modelId="{FF2FC8E1-104D-4F9C-B474-36F00DDB3AC9}" type="sibTrans" cxnId="{B51416E0-D6FE-4CCF-B157-685E62F03F17}">
      <dgm:prSet/>
      <dgm:spPr/>
      <dgm:t>
        <a:bodyPr/>
        <a:lstStyle/>
        <a:p>
          <a:endParaRPr lang="en-IN"/>
        </a:p>
      </dgm:t>
    </dgm:pt>
    <dgm:pt modelId="{D4A87C68-81D5-41BF-861B-A0F61BC63F62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IN" b="1" dirty="0"/>
            <a:t>User-friendly Mobile App</a:t>
          </a:r>
        </a:p>
      </dgm:t>
    </dgm:pt>
    <dgm:pt modelId="{35A2E929-AEB6-44D8-9BEB-4582DA27FB12}" type="parTrans" cxnId="{F5503159-CE7B-453E-9069-109FF1979349}">
      <dgm:prSet/>
      <dgm:spPr/>
      <dgm:t>
        <a:bodyPr/>
        <a:lstStyle/>
        <a:p>
          <a:endParaRPr lang="en-IN"/>
        </a:p>
      </dgm:t>
    </dgm:pt>
    <dgm:pt modelId="{6451A85E-6925-482D-B215-0D42489E38C1}" type="sibTrans" cxnId="{F5503159-CE7B-453E-9069-109FF1979349}">
      <dgm:prSet/>
      <dgm:spPr/>
      <dgm:t>
        <a:bodyPr/>
        <a:lstStyle/>
        <a:p>
          <a:endParaRPr lang="en-IN"/>
        </a:p>
      </dgm:t>
    </dgm:pt>
    <dgm:pt modelId="{CF4ECD11-DEB7-4A57-88BF-F8431B3DD952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IN" b="1" dirty="0"/>
            <a:t>Enhanced Security Measures</a:t>
          </a:r>
        </a:p>
      </dgm:t>
    </dgm:pt>
    <dgm:pt modelId="{49D5CC8F-00CB-4AF3-AE5D-0C2A85752966}" type="parTrans" cxnId="{BECD5F7E-A477-4453-9C42-F1B191746CA0}">
      <dgm:prSet/>
      <dgm:spPr/>
      <dgm:t>
        <a:bodyPr/>
        <a:lstStyle/>
        <a:p>
          <a:endParaRPr lang="en-IN"/>
        </a:p>
      </dgm:t>
    </dgm:pt>
    <dgm:pt modelId="{38C0F735-1F9D-4ECD-B922-3447636CD089}" type="sibTrans" cxnId="{BECD5F7E-A477-4453-9C42-F1B191746CA0}">
      <dgm:prSet/>
      <dgm:spPr/>
      <dgm:t>
        <a:bodyPr/>
        <a:lstStyle/>
        <a:p>
          <a:endParaRPr lang="en-IN"/>
        </a:p>
      </dgm:t>
    </dgm:pt>
    <dgm:pt modelId="{E0939527-A0A1-4AA5-A738-55A8CBF46FC6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b="1" dirty="0"/>
            <a:t>Robust encryption and data protection protocols</a:t>
          </a:r>
          <a:endParaRPr lang="en-IN" b="1" dirty="0"/>
        </a:p>
      </dgm:t>
    </dgm:pt>
    <dgm:pt modelId="{7C32AAD6-92EB-4EDC-B51E-2F99652809F5}" type="parTrans" cxnId="{9ACC3A99-839F-41BA-826F-29B684FAC4F3}">
      <dgm:prSet/>
      <dgm:spPr/>
      <dgm:t>
        <a:bodyPr/>
        <a:lstStyle/>
        <a:p>
          <a:endParaRPr lang="en-IN"/>
        </a:p>
      </dgm:t>
    </dgm:pt>
    <dgm:pt modelId="{28D75A02-B12A-47BB-BE6D-9A584713B7E2}" type="sibTrans" cxnId="{9ACC3A99-839F-41BA-826F-29B684FAC4F3}">
      <dgm:prSet/>
      <dgm:spPr/>
      <dgm:t>
        <a:bodyPr/>
        <a:lstStyle/>
        <a:p>
          <a:endParaRPr lang="en-IN"/>
        </a:p>
      </dgm:t>
    </dgm:pt>
    <dgm:pt modelId="{40CED186-E4F9-4B92-89C7-C3D4A6B6A858}" type="pres">
      <dgm:prSet presAssocID="{4E9FBD88-7F2A-41DD-BB37-5B91E55B3F6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50DF59C-48A0-4E93-877C-3C9383507DF6}" type="pres">
      <dgm:prSet presAssocID="{020740EA-DE96-4831-8FA2-A8F7110DC7C4}" presName="Parent" presStyleLbl="node0" presStyleIdx="0" presStyleCnt="1">
        <dgm:presLayoutVars>
          <dgm:chMax val="6"/>
          <dgm:chPref val="6"/>
        </dgm:presLayoutVars>
      </dgm:prSet>
      <dgm:spPr/>
    </dgm:pt>
    <dgm:pt modelId="{B40C5A8A-1DD3-4C31-9A85-1B3C0C454D75}" type="pres">
      <dgm:prSet presAssocID="{610E0732-01E3-4D06-9705-4E12BE32308D}" presName="Accent1" presStyleCnt="0"/>
      <dgm:spPr/>
    </dgm:pt>
    <dgm:pt modelId="{5B5032D9-BE1A-4851-B42F-BAC58DA0334B}" type="pres">
      <dgm:prSet presAssocID="{610E0732-01E3-4D06-9705-4E12BE32308D}" presName="Accent" presStyleLbl="bgShp" presStyleIdx="0" presStyleCnt="6"/>
      <dgm:spPr/>
    </dgm:pt>
    <dgm:pt modelId="{9F150A00-0523-44F0-AE3F-5F11C4F9E3F2}" type="pres">
      <dgm:prSet presAssocID="{610E0732-01E3-4D06-9705-4E12BE32308D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67453A0-B514-4B8E-A018-FCB8153B8C5B}" type="pres">
      <dgm:prSet presAssocID="{7DB29CE7-2530-4CF0-80C0-7467AFD89987}" presName="Accent2" presStyleCnt="0"/>
      <dgm:spPr/>
    </dgm:pt>
    <dgm:pt modelId="{2BF7EB97-4E4C-4C1A-BA6C-0C7E398CD9C2}" type="pres">
      <dgm:prSet presAssocID="{7DB29CE7-2530-4CF0-80C0-7467AFD89987}" presName="Accent" presStyleLbl="bgShp" presStyleIdx="1" presStyleCnt="6"/>
      <dgm:spPr>
        <a:solidFill>
          <a:srgbClr val="00B050"/>
        </a:solidFill>
      </dgm:spPr>
    </dgm:pt>
    <dgm:pt modelId="{8DEBD322-D46B-4F30-BB36-0D38C75E5504}" type="pres">
      <dgm:prSet presAssocID="{7DB29CE7-2530-4CF0-80C0-7467AFD8998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BBFD1AC-E61C-4CD1-8824-A60CFB1DA0B1}" type="pres">
      <dgm:prSet presAssocID="{D8CF0EDE-9933-47F5-A4F2-B1874D89DB9B}" presName="Accent3" presStyleCnt="0"/>
      <dgm:spPr/>
    </dgm:pt>
    <dgm:pt modelId="{65AC0545-ABDB-4EAD-8459-C21AED9CE90C}" type="pres">
      <dgm:prSet presAssocID="{D8CF0EDE-9933-47F5-A4F2-B1874D89DB9B}" presName="Accent" presStyleLbl="bgShp" presStyleIdx="2" presStyleCnt="6"/>
      <dgm:spPr>
        <a:solidFill>
          <a:srgbClr val="00B050"/>
        </a:solidFill>
      </dgm:spPr>
    </dgm:pt>
    <dgm:pt modelId="{70BBA3AA-3A8B-45F0-A62F-FB0BF3DC9A48}" type="pres">
      <dgm:prSet presAssocID="{D8CF0EDE-9933-47F5-A4F2-B1874D89DB9B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B2A5A39-2534-4172-8B6B-637188442798}" type="pres">
      <dgm:prSet presAssocID="{D4A87C68-81D5-41BF-861B-A0F61BC63F62}" presName="Accent4" presStyleCnt="0"/>
      <dgm:spPr/>
    </dgm:pt>
    <dgm:pt modelId="{9C77FCC4-4BFD-4E10-B803-725B9768AC89}" type="pres">
      <dgm:prSet presAssocID="{D4A87C68-81D5-41BF-861B-A0F61BC63F62}" presName="Accent" presStyleLbl="bgShp" presStyleIdx="3" presStyleCnt="6"/>
      <dgm:spPr>
        <a:solidFill>
          <a:srgbClr val="00B050"/>
        </a:solidFill>
      </dgm:spPr>
    </dgm:pt>
    <dgm:pt modelId="{C0A5E4EC-6539-4281-B676-52F81F54086D}" type="pres">
      <dgm:prSet presAssocID="{D4A87C68-81D5-41BF-861B-A0F61BC63F6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454F270-9934-4783-9FA5-909700F4567D}" type="pres">
      <dgm:prSet presAssocID="{CF4ECD11-DEB7-4A57-88BF-F8431B3DD952}" presName="Accent5" presStyleCnt="0"/>
      <dgm:spPr/>
    </dgm:pt>
    <dgm:pt modelId="{C12D40C4-E2F3-41DF-BEA3-B447AA75516F}" type="pres">
      <dgm:prSet presAssocID="{CF4ECD11-DEB7-4A57-88BF-F8431B3DD952}" presName="Accent" presStyleLbl="bgShp" presStyleIdx="4" presStyleCnt="6"/>
      <dgm:spPr>
        <a:solidFill>
          <a:srgbClr val="00B050"/>
        </a:solidFill>
        <a:ln>
          <a:solidFill>
            <a:srgbClr val="00B050"/>
          </a:solidFill>
        </a:ln>
      </dgm:spPr>
    </dgm:pt>
    <dgm:pt modelId="{EFC0A620-A66E-46C1-8565-A3A6DE6B7AA2}" type="pres">
      <dgm:prSet presAssocID="{CF4ECD11-DEB7-4A57-88BF-F8431B3DD95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E830EF6-3CF4-4068-A6F3-E8BF1AA6F50D}" type="pres">
      <dgm:prSet presAssocID="{E0939527-A0A1-4AA5-A738-55A8CBF46FC6}" presName="Accent6" presStyleCnt="0"/>
      <dgm:spPr/>
    </dgm:pt>
    <dgm:pt modelId="{5F8CC3A4-0EED-4C0F-A878-CCF28B2EBBCB}" type="pres">
      <dgm:prSet presAssocID="{E0939527-A0A1-4AA5-A738-55A8CBF46FC6}" presName="Accent" presStyleLbl="bgShp" presStyleIdx="5" presStyleCnt="6"/>
      <dgm:spPr>
        <a:solidFill>
          <a:srgbClr val="00B050"/>
        </a:solidFill>
      </dgm:spPr>
    </dgm:pt>
    <dgm:pt modelId="{5D023A39-76C6-4C9D-8EC6-22052841E672}" type="pres">
      <dgm:prSet presAssocID="{E0939527-A0A1-4AA5-A738-55A8CBF46FC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E4EE834-406D-4435-9C78-737CAE98DEF1}" type="presOf" srcId="{E0939527-A0A1-4AA5-A738-55A8CBF46FC6}" destId="{5D023A39-76C6-4C9D-8EC6-22052841E672}" srcOrd="0" destOrd="0" presId="urn:microsoft.com/office/officeart/2011/layout/HexagonRadial"/>
    <dgm:cxn modelId="{4C847340-924A-41D5-AD0B-09B735AD92E2}" srcId="{020740EA-DE96-4831-8FA2-A8F7110DC7C4}" destId="{610E0732-01E3-4D06-9705-4E12BE32308D}" srcOrd="0" destOrd="0" parTransId="{B971B371-6FB8-4C5D-A836-086F5F8F79F0}" sibTransId="{0DDB7AF4-2323-42E9-90E8-82BC7E549A4C}"/>
    <dgm:cxn modelId="{F5503159-CE7B-453E-9069-109FF1979349}" srcId="{020740EA-DE96-4831-8FA2-A8F7110DC7C4}" destId="{D4A87C68-81D5-41BF-861B-A0F61BC63F62}" srcOrd="3" destOrd="0" parTransId="{35A2E929-AEB6-44D8-9BEB-4582DA27FB12}" sibTransId="{6451A85E-6925-482D-B215-0D42489E38C1}"/>
    <dgm:cxn modelId="{2033A077-2A20-4FD1-B180-602FC82B1D8A}" type="presOf" srcId="{020740EA-DE96-4831-8FA2-A8F7110DC7C4}" destId="{450DF59C-48A0-4E93-877C-3C9383507DF6}" srcOrd="0" destOrd="0" presId="urn:microsoft.com/office/officeart/2011/layout/HexagonRadial"/>
    <dgm:cxn modelId="{BECD5F7E-A477-4453-9C42-F1B191746CA0}" srcId="{020740EA-DE96-4831-8FA2-A8F7110DC7C4}" destId="{CF4ECD11-DEB7-4A57-88BF-F8431B3DD952}" srcOrd="4" destOrd="0" parTransId="{49D5CC8F-00CB-4AF3-AE5D-0C2A85752966}" sibTransId="{38C0F735-1F9D-4ECD-B922-3447636CD089}"/>
    <dgm:cxn modelId="{2C93CA91-4A75-4D1A-A847-70401DBEA819}" type="presOf" srcId="{CF4ECD11-DEB7-4A57-88BF-F8431B3DD952}" destId="{EFC0A620-A66E-46C1-8565-A3A6DE6B7AA2}" srcOrd="0" destOrd="0" presId="urn:microsoft.com/office/officeart/2011/layout/HexagonRadial"/>
    <dgm:cxn modelId="{9ACC3A99-839F-41BA-826F-29B684FAC4F3}" srcId="{020740EA-DE96-4831-8FA2-A8F7110DC7C4}" destId="{E0939527-A0A1-4AA5-A738-55A8CBF46FC6}" srcOrd="5" destOrd="0" parTransId="{7C32AAD6-92EB-4EDC-B51E-2F99652809F5}" sibTransId="{28D75A02-B12A-47BB-BE6D-9A584713B7E2}"/>
    <dgm:cxn modelId="{E2D6619A-EA65-4F4F-A7D5-C45EA15CA1AA}" srcId="{020740EA-DE96-4831-8FA2-A8F7110DC7C4}" destId="{7DB29CE7-2530-4CF0-80C0-7467AFD89987}" srcOrd="1" destOrd="0" parTransId="{C13E9591-9705-48F6-85BC-9FA34C92F0C6}" sibTransId="{732F2D8D-0403-4083-962B-D452743C547E}"/>
    <dgm:cxn modelId="{A18E97A3-FD16-4DB8-826F-062064A3C850}" type="presOf" srcId="{4E9FBD88-7F2A-41DD-BB37-5B91E55B3F68}" destId="{40CED186-E4F9-4B92-89C7-C3D4A6B6A858}" srcOrd="0" destOrd="0" presId="urn:microsoft.com/office/officeart/2011/layout/HexagonRadial"/>
    <dgm:cxn modelId="{606FD6A7-339C-408F-A779-2B11BC8CAD17}" type="presOf" srcId="{D4A87C68-81D5-41BF-861B-A0F61BC63F62}" destId="{C0A5E4EC-6539-4281-B676-52F81F54086D}" srcOrd="0" destOrd="0" presId="urn:microsoft.com/office/officeart/2011/layout/HexagonRadial"/>
    <dgm:cxn modelId="{7E74CCAC-131B-42CA-B982-F7FEDA945AB4}" type="presOf" srcId="{D8CF0EDE-9933-47F5-A4F2-B1874D89DB9B}" destId="{70BBA3AA-3A8B-45F0-A62F-FB0BF3DC9A48}" srcOrd="0" destOrd="0" presId="urn:microsoft.com/office/officeart/2011/layout/HexagonRadial"/>
    <dgm:cxn modelId="{8CB7BBD9-8EDD-41E5-B15A-F3A4E933EE2A}" type="presOf" srcId="{7DB29CE7-2530-4CF0-80C0-7467AFD89987}" destId="{8DEBD322-D46B-4F30-BB36-0D38C75E5504}" srcOrd="0" destOrd="0" presId="urn:microsoft.com/office/officeart/2011/layout/HexagonRadial"/>
    <dgm:cxn modelId="{B51416E0-D6FE-4CCF-B157-685E62F03F17}" srcId="{020740EA-DE96-4831-8FA2-A8F7110DC7C4}" destId="{D8CF0EDE-9933-47F5-A4F2-B1874D89DB9B}" srcOrd="2" destOrd="0" parTransId="{CD676121-E6FA-4B8F-A41D-610CF8E89191}" sibTransId="{FF2FC8E1-104D-4F9C-B474-36F00DDB3AC9}"/>
    <dgm:cxn modelId="{5A781BEA-ECBB-407E-8FF5-5719A930E0C8}" srcId="{4E9FBD88-7F2A-41DD-BB37-5B91E55B3F68}" destId="{020740EA-DE96-4831-8FA2-A8F7110DC7C4}" srcOrd="0" destOrd="0" parTransId="{BC79296C-77AF-4E78-8CEA-ADDEEBAFC389}" sibTransId="{425F9397-ECE0-4634-9156-F7F22F4E6AF0}"/>
    <dgm:cxn modelId="{DE8686F6-6EC6-47C6-8B87-CA86134723D3}" type="presOf" srcId="{610E0732-01E3-4D06-9705-4E12BE32308D}" destId="{9F150A00-0523-44F0-AE3F-5F11C4F9E3F2}" srcOrd="0" destOrd="0" presId="urn:microsoft.com/office/officeart/2011/layout/HexagonRadial"/>
    <dgm:cxn modelId="{BFFD8F60-57EE-4132-9E5D-A252A8137568}" type="presParOf" srcId="{40CED186-E4F9-4B92-89C7-C3D4A6B6A858}" destId="{450DF59C-48A0-4E93-877C-3C9383507DF6}" srcOrd="0" destOrd="0" presId="urn:microsoft.com/office/officeart/2011/layout/HexagonRadial"/>
    <dgm:cxn modelId="{A3AB76DF-322B-49AD-B6E7-18B7F75CF725}" type="presParOf" srcId="{40CED186-E4F9-4B92-89C7-C3D4A6B6A858}" destId="{B40C5A8A-1DD3-4C31-9A85-1B3C0C454D75}" srcOrd="1" destOrd="0" presId="urn:microsoft.com/office/officeart/2011/layout/HexagonRadial"/>
    <dgm:cxn modelId="{0BC36BAD-B057-497D-B864-180D92159320}" type="presParOf" srcId="{B40C5A8A-1DD3-4C31-9A85-1B3C0C454D75}" destId="{5B5032D9-BE1A-4851-B42F-BAC58DA0334B}" srcOrd="0" destOrd="0" presId="urn:microsoft.com/office/officeart/2011/layout/HexagonRadial"/>
    <dgm:cxn modelId="{553607B1-921C-47D8-9A97-F8BAA0CE90EC}" type="presParOf" srcId="{40CED186-E4F9-4B92-89C7-C3D4A6B6A858}" destId="{9F150A00-0523-44F0-AE3F-5F11C4F9E3F2}" srcOrd="2" destOrd="0" presId="urn:microsoft.com/office/officeart/2011/layout/HexagonRadial"/>
    <dgm:cxn modelId="{CA1FE209-5616-4B14-9C44-343FF891329F}" type="presParOf" srcId="{40CED186-E4F9-4B92-89C7-C3D4A6B6A858}" destId="{867453A0-B514-4B8E-A018-FCB8153B8C5B}" srcOrd="3" destOrd="0" presId="urn:microsoft.com/office/officeart/2011/layout/HexagonRadial"/>
    <dgm:cxn modelId="{C09D6570-3D54-4314-81FB-E57B090344A8}" type="presParOf" srcId="{867453A0-B514-4B8E-A018-FCB8153B8C5B}" destId="{2BF7EB97-4E4C-4C1A-BA6C-0C7E398CD9C2}" srcOrd="0" destOrd="0" presId="urn:microsoft.com/office/officeart/2011/layout/HexagonRadial"/>
    <dgm:cxn modelId="{567BBC35-CE1B-418B-A681-F9C3EE250FE1}" type="presParOf" srcId="{40CED186-E4F9-4B92-89C7-C3D4A6B6A858}" destId="{8DEBD322-D46B-4F30-BB36-0D38C75E5504}" srcOrd="4" destOrd="0" presId="urn:microsoft.com/office/officeart/2011/layout/HexagonRadial"/>
    <dgm:cxn modelId="{E8DF7742-0764-47DE-85FD-2111956CF621}" type="presParOf" srcId="{40CED186-E4F9-4B92-89C7-C3D4A6B6A858}" destId="{1BBFD1AC-E61C-4CD1-8824-A60CFB1DA0B1}" srcOrd="5" destOrd="0" presId="urn:microsoft.com/office/officeart/2011/layout/HexagonRadial"/>
    <dgm:cxn modelId="{8095DC54-E298-4B0D-A713-37C178EDCBAB}" type="presParOf" srcId="{1BBFD1AC-E61C-4CD1-8824-A60CFB1DA0B1}" destId="{65AC0545-ABDB-4EAD-8459-C21AED9CE90C}" srcOrd="0" destOrd="0" presId="urn:microsoft.com/office/officeart/2011/layout/HexagonRadial"/>
    <dgm:cxn modelId="{5723B003-9DAC-4F44-968E-CB6ABBEF3BAA}" type="presParOf" srcId="{40CED186-E4F9-4B92-89C7-C3D4A6B6A858}" destId="{70BBA3AA-3A8B-45F0-A62F-FB0BF3DC9A48}" srcOrd="6" destOrd="0" presId="urn:microsoft.com/office/officeart/2011/layout/HexagonRadial"/>
    <dgm:cxn modelId="{F5470AB1-27CB-45C3-A687-C7614C2D00A0}" type="presParOf" srcId="{40CED186-E4F9-4B92-89C7-C3D4A6B6A858}" destId="{CB2A5A39-2534-4172-8B6B-637188442798}" srcOrd="7" destOrd="0" presId="urn:microsoft.com/office/officeart/2011/layout/HexagonRadial"/>
    <dgm:cxn modelId="{E66FFAD1-5B31-4D14-B956-38910CCAA50A}" type="presParOf" srcId="{CB2A5A39-2534-4172-8B6B-637188442798}" destId="{9C77FCC4-4BFD-4E10-B803-725B9768AC89}" srcOrd="0" destOrd="0" presId="urn:microsoft.com/office/officeart/2011/layout/HexagonRadial"/>
    <dgm:cxn modelId="{B139AF03-AA6F-4666-8572-B731DFCBD1E6}" type="presParOf" srcId="{40CED186-E4F9-4B92-89C7-C3D4A6B6A858}" destId="{C0A5E4EC-6539-4281-B676-52F81F54086D}" srcOrd="8" destOrd="0" presId="urn:microsoft.com/office/officeart/2011/layout/HexagonRadial"/>
    <dgm:cxn modelId="{B485463E-B58B-4EB2-BC93-EA3EDB014845}" type="presParOf" srcId="{40CED186-E4F9-4B92-89C7-C3D4A6B6A858}" destId="{B454F270-9934-4783-9FA5-909700F4567D}" srcOrd="9" destOrd="0" presId="urn:microsoft.com/office/officeart/2011/layout/HexagonRadial"/>
    <dgm:cxn modelId="{C5CAE95B-FCF0-407F-B179-C7EB1F7FCD91}" type="presParOf" srcId="{B454F270-9934-4783-9FA5-909700F4567D}" destId="{C12D40C4-E2F3-41DF-BEA3-B447AA75516F}" srcOrd="0" destOrd="0" presId="urn:microsoft.com/office/officeart/2011/layout/HexagonRadial"/>
    <dgm:cxn modelId="{AC498341-AFEA-46AE-83A9-C1E848EB03A6}" type="presParOf" srcId="{40CED186-E4F9-4B92-89C7-C3D4A6B6A858}" destId="{EFC0A620-A66E-46C1-8565-A3A6DE6B7AA2}" srcOrd="10" destOrd="0" presId="urn:microsoft.com/office/officeart/2011/layout/HexagonRadial"/>
    <dgm:cxn modelId="{4DB93642-D875-45BC-A09E-7FE45647AEF2}" type="presParOf" srcId="{40CED186-E4F9-4B92-89C7-C3D4A6B6A858}" destId="{2E830EF6-3CF4-4068-A6F3-E8BF1AA6F50D}" srcOrd="11" destOrd="0" presId="urn:microsoft.com/office/officeart/2011/layout/HexagonRadial"/>
    <dgm:cxn modelId="{A1847254-0559-4E1D-8DAD-6F455B841C1D}" type="presParOf" srcId="{2E830EF6-3CF4-4068-A6F3-E8BF1AA6F50D}" destId="{5F8CC3A4-0EED-4C0F-A878-CCF28B2EBBCB}" srcOrd="0" destOrd="0" presId="urn:microsoft.com/office/officeart/2011/layout/HexagonRadial"/>
    <dgm:cxn modelId="{5575F715-DA71-4C2F-9F14-D0572D16948E}" type="presParOf" srcId="{40CED186-E4F9-4B92-89C7-C3D4A6B6A858}" destId="{5D023A39-76C6-4C9D-8EC6-22052841E672}" srcOrd="12" destOrd="0" presId="urn:microsoft.com/office/officeart/2011/layout/HexagonRadial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87862-ADD9-4597-9E48-609B5D36A79B}">
      <dsp:nvSpPr>
        <dsp:cNvPr id="0" name=""/>
        <dsp:cNvSpPr/>
      </dsp:nvSpPr>
      <dsp:spPr>
        <a:xfrm>
          <a:off x="2271" y="0"/>
          <a:ext cx="1813957" cy="5218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00B05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Budgeting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Analyze spending patterns and suggest budgeting strategies.</a:t>
          </a:r>
          <a:endParaRPr lang="en-IN" sz="1700" b="0" kern="1200" dirty="0"/>
        </a:p>
      </dsp:txBody>
      <dsp:txXfrm>
        <a:off x="2271" y="2087417"/>
        <a:ext cx="1813957" cy="2087417"/>
      </dsp:txXfrm>
    </dsp:sp>
    <dsp:sp modelId="{FAFE452D-6A25-4371-A91A-58ABD24E9981}">
      <dsp:nvSpPr>
        <dsp:cNvPr id="0" name=""/>
        <dsp:cNvSpPr/>
      </dsp:nvSpPr>
      <dsp:spPr>
        <a:xfrm>
          <a:off x="56690" y="313112"/>
          <a:ext cx="1705120" cy="1737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FC6DB60-9F9B-4552-9FE9-1D189D95A766}">
      <dsp:nvSpPr>
        <dsp:cNvPr id="0" name=""/>
        <dsp:cNvSpPr/>
      </dsp:nvSpPr>
      <dsp:spPr>
        <a:xfrm>
          <a:off x="1868888" y="0"/>
          <a:ext cx="1933987" cy="5218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00B05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+mn-lt"/>
            </a:rPr>
            <a:t>Investment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Offer tailored investment advice based on risk tolerance and financial goals.</a:t>
          </a:r>
          <a:endParaRPr lang="en-IN" sz="1700" kern="1200" dirty="0">
            <a:latin typeface="Copperplate Gothic Bold" panose="020E0705020206020404" pitchFamily="34" charset="0"/>
          </a:endParaRPr>
        </a:p>
      </dsp:txBody>
      <dsp:txXfrm>
        <a:off x="1868888" y="2087417"/>
        <a:ext cx="1933987" cy="2087417"/>
      </dsp:txXfrm>
    </dsp:sp>
    <dsp:sp modelId="{42997C87-B975-4465-9265-03A9B9241FE2}">
      <dsp:nvSpPr>
        <dsp:cNvPr id="0" name=""/>
        <dsp:cNvSpPr/>
      </dsp:nvSpPr>
      <dsp:spPr>
        <a:xfrm>
          <a:off x="1985081" y="313112"/>
          <a:ext cx="1705120" cy="173777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EC8EEA2-2A08-4476-9C61-FC9F4A984336}">
      <dsp:nvSpPr>
        <dsp:cNvPr id="0" name=""/>
        <dsp:cNvSpPr/>
      </dsp:nvSpPr>
      <dsp:spPr>
        <a:xfrm>
          <a:off x="3859054" y="0"/>
          <a:ext cx="1813957" cy="5218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00B05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Savings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Identifies ways to optimize savings through better interest rates or investment options.</a:t>
          </a:r>
          <a:endParaRPr lang="en-IN" sz="1700" b="0" kern="1200" dirty="0"/>
        </a:p>
      </dsp:txBody>
      <dsp:txXfrm>
        <a:off x="3859054" y="2087417"/>
        <a:ext cx="1813957" cy="2087417"/>
      </dsp:txXfrm>
    </dsp:sp>
    <dsp:sp modelId="{FE2F7645-5C7C-47A1-8C5D-3D23244ECA96}">
      <dsp:nvSpPr>
        <dsp:cNvPr id="0" name=""/>
        <dsp:cNvSpPr/>
      </dsp:nvSpPr>
      <dsp:spPr>
        <a:xfrm>
          <a:off x="3913472" y="313112"/>
          <a:ext cx="1705120" cy="173777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5A1E28C-DA28-4E64-A026-FFB96A4C327F}">
      <dsp:nvSpPr>
        <dsp:cNvPr id="0" name=""/>
        <dsp:cNvSpPr/>
      </dsp:nvSpPr>
      <dsp:spPr>
        <a:xfrm>
          <a:off x="5767192" y="0"/>
          <a:ext cx="1925516" cy="5218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00B05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+mn-lt"/>
            </a:rPr>
            <a:t>Debt Management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Provides strategies for efficiently paying off debt</a:t>
          </a:r>
          <a:endParaRPr lang="en-IN" sz="1600" kern="1200" dirty="0"/>
        </a:p>
      </dsp:txBody>
      <dsp:txXfrm>
        <a:off x="5767192" y="2087417"/>
        <a:ext cx="1925516" cy="2087417"/>
      </dsp:txXfrm>
    </dsp:sp>
    <dsp:sp modelId="{538DCFDF-D3AE-42BD-91CA-4434665B485E}">
      <dsp:nvSpPr>
        <dsp:cNvPr id="0" name=""/>
        <dsp:cNvSpPr/>
      </dsp:nvSpPr>
      <dsp:spPr>
        <a:xfrm>
          <a:off x="5837628" y="313112"/>
          <a:ext cx="1705120" cy="173777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B90C12D-EC32-41B1-B484-C7B3828CD06C}">
      <dsp:nvSpPr>
        <dsp:cNvPr id="0" name=""/>
        <dsp:cNvSpPr/>
      </dsp:nvSpPr>
      <dsp:spPr>
        <a:xfrm>
          <a:off x="7707365" y="0"/>
          <a:ext cx="2210216" cy="5218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00B05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+mn-lt"/>
            </a:rPr>
            <a:t>Retirement Planning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Assists users in planning for retirement with projections and savings strategies.</a:t>
          </a:r>
          <a:endParaRPr lang="en-IN" sz="1800" kern="1200" dirty="0"/>
        </a:p>
      </dsp:txBody>
      <dsp:txXfrm>
        <a:off x="7707365" y="2087417"/>
        <a:ext cx="2210216" cy="2087417"/>
      </dsp:txXfrm>
    </dsp:sp>
    <dsp:sp modelId="{4AE389BF-0D54-4941-A064-BB8382D93D45}">
      <dsp:nvSpPr>
        <dsp:cNvPr id="0" name=""/>
        <dsp:cNvSpPr/>
      </dsp:nvSpPr>
      <dsp:spPr>
        <a:xfrm>
          <a:off x="7959913" y="313112"/>
          <a:ext cx="1705120" cy="173777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27000"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4A2D204-0089-4C61-AF8C-D7393992D358}">
      <dsp:nvSpPr>
        <dsp:cNvPr id="0" name=""/>
        <dsp:cNvSpPr/>
      </dsp:nvSpPr>
      <dsp:spPr>
        <a:xfrm>
          <a:off x="396794" y="4174835"/>
          <a:ext cx="9126265" cy="782781"/>
        </a:xfrm>
        <a:prstGeom prst="leftRightArrow">
          <a:avLst/>
        </a:prstGeom>
        <a:solidFill>
          <a:srgbClr val="00B050"/>
        </a:solidFill>
        <a:ln>
          <a:solidFill>
            <a:srgbClr val="00B050"/>
          </a:solidFill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DF59C-48A0-4E93-877C-3C9383507DF6}">
      <dsp:nvSpPr>
        <dsp:cNvPr id="0" name=""/>
        <dsp:cNvSpPr/>
      </dsp:nvSpPr>
      <dsp:spPr>
        <a:xfrm>
          <a:off x="3021407" y="1516642"/>
          <a:ext cx="1927718" cy="1667554"/>
        </a:xfrm>
        <a:prstGeom prst="hexagon">
          <a:avLst>
            <a:gd name="adj" fmla="val 28570"/>
            <a:gd name="vf" fmla="val 115470"/>
          </a:avLst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bg1"/>
            </a:solidFill>
            <a:effectLst/>
            <a:latin typeface="+mn-lt"/>
          </a:endParaRPr>
        </a:p>
      </dsp:txBody>
      <dsp:txXfrm>
        <a:off x="3340857" y="1792979"/>
        <a:ext cx="1288818" cy="1114880"/>
      </dsp:txXfrm>
    </dsp:sp>
    <dsp:sp modelId="{2BF7EB97-4E4C-4C1A-BA6C-0C7E398CD9C2}">
      <dsp:nvSpPr>
        <dsp:cNvPr id="0" name=""/>
        <dsp:cNvSpPr/>
      </dsp:nvSpPr>
      <dsp:spPr>
        <a:xfrm>
          <a:off x="4228529" y="718830"/>
          <a:ext cx="727322" cy="626684"/>
        </a:xfrm>
        <a:prstGeom prst="hexagon">
          <a:avLst>
            <a:gd name="adj" fmla="val 28900"/>
            <a:gd name="vf" fmla="val 11547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50A00-0523-44F0-AE3F-5F11C4F9E3F2}">
      <dsp:nvSpPr>
        <dsp:cNvPr id="0" name=""/>
        <dsp:cNvSpPr/>
      </dsp:nvSpPr>
      <dsp:spPr>
        <a:xfrm>
          <a:off x="3198978" y="0"/>
          <a:ext cx="1579751" cy="1366670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Integration with Financial Institutions</a:t>
          </a:r>
        </a:p>
      </dsp:txBody>
      <dsp:txXfrm>
        <a:off x="3460776" y="226486"/>
        <a:ext cx="1056155" cy="913698"/>
      </dsp:txXfrm>
    </dsp:sp>
    <dsp:sp modelId="{65AC0545-ABDB-4EAD-8459-C21AED9CE90C}">
      <dsp:nvSpPr>
        <dsp:cNvPr id="0" name=""/>
        <dsp:cNvSpPr/>
      </dsp:nvSpPr>
      <dsp:spPr>
        <a:xfrm>
          <a:off x="5077371" y="1890396"/>
          <a:ext cx="727322" cy="626684"/>
        </a:xfrm>
        <a:prstGeom prst="hexagon">
          <a:avLst>
            <a:gd name="adj" fmla="val 28900"/>
            <a:gd name="vf" fmla="val 11547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BD322-D46B-4F30-BB36-0D38C75E5504}">
      <dsp:nvSpPr>
        <dsp:cNvPr id="0" name=""/>
        <dsp:cNvSpPr/>
      </dsp:nvSpPr>
      <dsp:spPr>
        <a:xfrm>
          <a:off x="4647793" y="840594"/>
          <a:ext cx="1579751" cy="1366670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Real-time data updates</a:t>
          </a:r>
        </a:p>
      </dsp:txBody>
      <dsp:txXfrm>
        <a:off x="4909591" y="1067080"/>
        <a:ext cx="1056155" cy="913698"/>
      </dsp:txXfrm>
    </dsp:sp>
    <dsp:sp modelId="{9C77FCC4-4BFD-4E10-B803-725B9768AC89}">
      <dsp:nvSpPr>
        <dsp:cNvPr id="0" name=""/>
        <dsp:cNvSpPr/>
      </dsp:nvSpPr>
      <dsp:spPr>
        <a:xfrm>
          <a:off x="4487711" y="3212874"/>
          <a:ext cx="727322" cy="626684"/>
        </a:xfrm>
        <a:prstGeom prst="hexagon">
          <a:avLst>
            <a:gd name="adj" fmla="val 28900"/>
            <a:gd name="vf" fmla="val 11547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BA3AA-3A8B-45F0-A62F-FB0BF3DC9A48}">
      <dsp:nvSpPr>
        <dsp:cNvPr id="0" name=""/>
        <dsp:cNvSpPr/>
      </dsp:nvSpPr>
      <dsp:spPr>
        <a:xfrm>
          <a:off x="4647793" y="2493104"/>
          <a:ext cx="1579751" cy="1366670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Advanced Predictive Analytics</a:t>
          </a:r>
        </a:p>
      </dsp:txBody>
      <dsp:txXfrm>
        <a:off x="4909591" y="2719590"/>
        <a:ext cx="1056155" cy="913698"/>
      </dsp:txXfrm>
    </dsp:sp>
    <dsp:sp modelId="{C12D40C4-E2F3-41DF-BEA3-B447AA75516F}">
      <dsp:nvSpPr>
        <dsp:cNvPr id="0" name=""/>
        <dsp:cNvSpPr/>
      </dsp:nvSpPr>
      <dsp:spPr>
        <a:xfrm>
          <a:off x="3024994" y="3350152"/>
          <a:ext cx="727322" cy="626684"/>
        </a:xfrm>
        <a:prstGeom prst="hexagon">
          <a:avLst>
            <a:gd name="adj" fmla="val 28900"/>
            <a:gd name="vf" fmla="val 115470"/>
          </a:avLst>
        </a:prstGeom>
        <a:solidFill>
          <a:srgbClr val="00B050"/>
        </a:solidFill>
        <a:ln>
          <a:solidFill>
            <a:srgbClr val="00B05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5E4EC-6539-4281-B676-52F81F54086D}">
      <dsp:nvSpPr>
        <dsp:cNvPr id="0" name=""/>
        <dsp:cNvSpPr/>
      </dsp:nvSpPr>
      <dsp:spPr>
        <a:xfrm>
          <a:off x="3198978" y="3334638"/>
          <a:ext cx="1579751" cy="1366670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User-friendly Mobile App</a:t>
          </a:r>
        </a:p>
      </dsp:txBody>
      <dsp:txXfrm>
        <a:off x="3460776" y="3561124"/>
        <a:ext cx="1056155" cy="913698"/>
      </dsp:txXfrm>
    </dsp:sp>
    <dsp:sp modelId="{5F8CC3A4-0EED-4C0F-A878-CCF28B2EBBCB}">
      <dsp:nvSpPr>
        <dsp:cNvPr id="0" name=""/>
        <dsp:cNvSpPr/>
      </dsp:nvSpPr>
      <dsp:spPr>
        <a:xfrm>
          <a:off x="2162252" y="2179056"/>
          <a:ext cx="727322" cy="626684"/>
        </a:xfrm>
        <a:prstGeom prst="hexagon">
          <a:avLst>
            <a:gd name="adj" fmla="val 28900"/>
            <a:gd name="vf" fmla="val 11547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0A620-A66E-46C1-8565-A3A6DE6B7AA2}">
      <dsp:nvSpPr>
        <dsp:cNvPr id="0" name=""/>
        <dsp:cNvSpPr/>
      </dsp:nvSpPr>
      <dsp:spPr>
        <a:xfrm>
          <a:off x="1743436" y="2494044"/>
          <a:ext cx="1579751" cy="1366670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Enhanced Security Measures</a:t>
          </a:r>
        </a:p>
      </dsp:txBody>
      <dsp:txXfrm>
        <a:off x="2005234" y="2720530"/>
        <a:ext cx="1056155" cy="913698"/>
      </dsp:txXfrm>
    </dsp:sp>
    <dsp:sp modelId="{5D023A39-76C6-4C9D-8EC6-22052841E672}">
      <dsp:nvSpPr>
        <dsp:cNvPr id="0" name=""/>
        <dsp:cNvSpPr/>
      </dsp:nvSpPr>
      <dsp:spPr>
        <a:xfrm>
          <a:off x="1743436" y="838713"/>
          <a:ext cx="1579751" cy="1366670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Robust encryption and data protection protocols</a:t>
          </a:r>
          <a:endParaRPr lang="en-IN" sz="1200" b="1" kern="1200" dirty="0"/>
        </a:p>
      </dsp:txBody>
      <dsp:txXfrm>
        <a:off x="2005234" y="1065199"/>
        <a:ext cx="1056155" cy="913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1D9C-A5A0-9538-279D-1A5114BBF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E7BFE-CA8D-B362-6287-5445E9E2D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FCC58-4F19-A46C-F866-F347DD8D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8E5A-5487-B887-3BA1-A979416F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50AAC-21D5-F1F0-2352-B1942DE3A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7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7DFB-15B3-7216-EC0B-933925F3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441F2-E32B-8DD2-0E17-23587FAAD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EF978-5960-0290-69C7-6D147923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0EE59-A08B-B918-1514-AE9C9A82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A7A56-BD1C-5431-35E5-7D7627E0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6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82843-7A41-E24D-24A1-447A40043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13306-6AD9-C0EF-9F2F-49456104C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B388E-0B62-FDF8-8C3A-233CB75F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4A8AB-B42A-CC76-692C-3822C0A3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6B2B-3A78-133A-6114-2316E4BE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0" y="290282"/>
            <a:ext cx="10515600" cy="9434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8A73-44E1-4B55-8C0E-BEFA8EBE6AC9}" type="datetimeFigureOut">
              <a:rPr lang="id-ID" smtClean="0"/>
              <a:t>26/07/24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466205" y="3086521"/>
            <a:ext cx="4230497" cy="3211512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491847" y="1690688"/>
            <a:ext cx="4457700" cy="336391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835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-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201085"/>
            <a:ext cx="110617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615199"/>
            <a:ext cx="173124" cy="225703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8201" y="1526118"/>
            <a:ext cx="11061700" cy="48619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1435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Circl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0" y="290282"/>
            <a:ext cx="10515600" cy="9434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8A73-44E1-4B55-8C0E-BEFA8EBE6AC9}" type="datetimeFigureOut">
              <a:rPr lang="id-ID" smtClean="0"/>
              <a:t>26/07/24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/>
              <a:t>‹#›</a:t>
            </a:fld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6136" y="3955659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93605" y="170482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3605" y="4000499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36136" y="170482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047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5932-AC15-905C-13D1-2D4B8F05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8814-3984-9985-0229-54AFA01A9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3B3B-2918-3216-FEC0-F56D38983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1D07E-A213-E31F-0363-B25BC58A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BAB07-0D0A-CB50-123F-EA1337C0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0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CF4-2896-9ABB-68D9-5F29FBD6E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9640C-7094-117F-D531-686D2B797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AD1DA-E2F4-1666-B310-4F603299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D9F28-B02C-BB76-DB82-31314CD6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D5FA-0F1A-6637-36BD-26474D12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8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34DF7-4A5B-AEA2-D43B-7BED4907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8F879-6491-1DBC-831A-564FA569F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DE2B4-260D-4A95-3BB1-89B421634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A2D60-7192-738B-BFAB-247B28CDD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93931-4A54-1BA5-8193-C660BDD6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EFDF5-F620-5396-C38B-C9A815C4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5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5520-1E83-61BA-5B85-A6B0CBE9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5C8E3-2997-BC5B-83EF-49C1642DB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ACA35-969A-C206-8ACD-0E190500C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A2305-A7F5-C5F9-00D7-5122C38C3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2AD04-B2F0-2AE8-A902-E6E7595B2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DC798A-2068-BC6E-1083-1AC503C1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89341F-B947-D7A0-137F-710D541C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C142D-7555-50F8-4855-922A2242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8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5922-AFD7-164F-3568-7EA03934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1DB02-BB6C-2CD5-1313-7DE70834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3B45F-646D-FA86-6138-13D64155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AD5E-AAC1-1855-6AE8-AF7D1E19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A82C7-F0BD-2277-85CB-EC9E8586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F6D08-22A2-386A-CD1B-AEAF9F3B8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304E0-97ED-6A41-298A-651BBA1A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3780-02D6-5406-35C7-BCEC5B0C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8E338-39F0-3476-462D-F9826F8E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4EC3C-2573-33A0-48F3-6A71773A8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6379-01E1-0BE6-7B18-B616DB7B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2917A-49C2-9992-9FAC-FD710A249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BA00C-720A-6922-150F-118F36A5C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8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E7FB-C5EF-8AC7-127B-861FAFFE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63C555-45B0-C6A4-9A5C-3BC70A5F7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F515F-D9FD-780C-B136-815FC4C32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55DAF-C64F-40F7-4F50-BEA233CD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27BDB-4156-8F88-943E-5A6BDA23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D5B41-4BA4-D032-508C-D79B9EBA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1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BB530-D2F4-1732-F2A1-BDCD3876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40E5-60C7-EACC-91EB-9DF22822E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CF1-95E1-E474-C22D-53FCC9565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FA584-3E3E-419C-A5AB-610B7DDB9F7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E586C-986C-4113-8CC7-2D4C11FE1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6888-DFC3-3BAE-8922-1C0D630FF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05D11-A313-440E-9AE1-E8CE8689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5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udeep-Kadavergu/finadvisor-a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35.188.50.15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lack Background Powerpoint Images - Free Download on Freepik">
            <a:extLst>
              <a:ext uri="{FF2B5EF4-FFF2-40B4-BE49-F238E27FC236}">
                <a16:creationId xmlns:a16="http://schemas.microsoft.com/office/drawing/2014/main" id="{0187CE5E-882C-4CD2-FC5F-D74F9DB8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C9858-B7CA-5834-B258-0E85FAA824BC}"/>
              </a:ext>
            </a:extLst>
          </p:cNvPr>
          <p:cNvSpPr txBox="1"/>
          <p:nvPr/>
        </p:nvSpPr>
        <p:spPr>
          <a:xfrm>
            <a:off x="1179444" y="2393976"/>
            <a:ext cx="63477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FinAdvisor AI</a:t>
            </a:r>
            <a:endParaRPr lang="en-IN" sz="5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A32EA-184C-6B0B-1C10-D9DB21D5A735}"/>
              </a:ext>
            </a:extLst>
          </p:cNvPr>
          <p:cNvSpPr txBox="1"/>
          <p:nvPr/>
        </p:nvSpPr>
        <p:spPr>
          <a:xfrm>
            <a:off x="1252331" y="3223410"/>
            <a:ext cx="326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Hackers Space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387A2C-B187-956A-E81F-828DF0899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51" y="4550673"/>
            <a:ext cx="2650435" cy="1381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72B8F-1434-E19C-5404-0A62781DF307}"/>
              </a:ext>
            </a:extLst>
          </p:cNvPr>
          <p:cNvSpPr txBox="1"/>
          <p:nvPr/>
        </p:nvSpPr>
        <p:spPr>
          <a:xfrm>
            <a:off x="1252331" y="4841126"/>
            <a:ext cx="310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2024 Reboot@LTC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6AF81-4AB1-D654-99ED-51BA918AB056}"/>
              </a:ext>
            </a:extLst>
          </p:cNvPr>
          <p:cNvSpPr txBox="1"/>
          <p:nvPr/>
        </p:nvSpPr>
        <p:spPr>
          <a:xfrm>
            <a:off x="1338471" y="6476744"/>
            <a:ext cx="61887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ea typeface="ＭＳ Ｐゴシック" charset="0"/>
              </a:rPr>
              <a:t>LTC-confidential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522AB11-BB3C-7578-6985-975886A0DE91}"/>
              </a:ext>
            </a:extLst>
          </p:cNvPr>
          <p:cNvSpPr txBox="1">
            <a:spLocks/>
          </p:cNvSpPr>
          <p:nvPr/>
        </p:nvSpPr>
        <p:spPr>
          <a:xfrm>
            <a:off x="7956871" y="6531051"/>
            <a:ext cx="4114800" cy="259900"/>
          </a:xfrm>
          <a:prstGeom prst="rect">
            <a:avLst/>
          </a:prstGeom>
        </p:spPr>
        <p:txBody>
          <a:bodyPr vert="horz" lIns="0" tIns="60960" rIns="121920" bIns="6096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609570"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cs typeface="Open Sans"/>
              </a:rPr>
              <a:t>LTC-Hackers-space team Presentation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CAF1A6-786B-5C1F-0BDC-4445762AB0B8}"/>
              </a:ext>
            </a:extLst>
          </p:cNvPr>
          <p:cNvCxnSpPr>
            <a:cxnSpLocks/>
          </p:cNvCxnSpPr>
          <p:nvPr/>
        </p:nvCxnSpPr>
        <p:spPr>
          <a:xfrm>
            <a:off x="1338471" y="3629484"/>
            <a:ext cx="120594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16" y="224907"/>
            <a:ext cx="10515600" cy="943431"/>
          </a:xfrm>
        </p:spPr>
        <p:txBody>
          <a:bodyPr/>
          <a:lstStyle/>
          <a:p>
            <a:r>
              <a:rPr lang="id-ID" b="1" dirty="0" err="1"/>
              <a:t>Meet</a:t>
            </a:r>
            <a:r>
              <a:rPr lang="id-ID" b="1" dirty="0"/>
              <a:t> </a:t>
            </a:r>
            <a:r>
              <a:rPr lang="id-ID" b="1" dirty="0" err="1"/>
              <a:t>the</a:t>
            </a:r>
            <a:r>
              <a:rPr lang="id-ID" b="1" dirty="0"/>
              <a:t> Team</a:t>
            </a:r>
            <a:endParaRPr lang="id-ID" dirty="0"/>
          </a:p>
        </p:txBody>
      </p:sp>
      <p:sp>
        <p:nvSpPr>
          <p:cNvPr id="15" name="Rectangle 14"/>
          <p:cNvSpPr/>
          <p:nvPr/>
        </p:nvSpPr>
        <p:spPr>
          <a:xfrm>
            <a:off x="2482240" y="2383936"/>
            <a:ext cx="18750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Data Engineer/DevOps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2482239" y="1768462"/>
            <a:ext cx="195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err="1">
                <a:solidFill>
                  <a:schemeClr val="accent1"/>
                </a:solidFill>
                <a:latin typeface="+mj-lt"/>
              </a:rPr>
              <a:t>Kadavergu</a:t>
            </a:r>
            <a:r>
              <a:rPr lang="en-IN" b="1" dirty="0">
                <a:solidFill>
                  <a:schemeClr val="accent1"/>
                </a:solidFill>
                <a:latin typeface="+mj-lt"/>
              </a:rPr>
              <a:t> Anudeep</a:t>
            </a:r>
            <a:endParaRPr lang="id-ID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80902" y="4709487"/>
            <a:ext cx="140686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Senior Quality Engineer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2553813" y="4201129"/>
            <a:ext cx="208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accent1"/>
                </a:solidFill>
                <a:latin typeface="+mj-lt"/>
              </a:rPr>
              <a:t>Repalle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 Sirisha</a:t>
            </a:r>
            <a:endParaRPr lang="id-ID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54722" y="2200331"/>
            <a:ext cx="209995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Software Engineer(MERN)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9254" y="1835601"/>
            <a:ext cx="179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  <a:latin typeface="+mj-lt"/>
              </a:rPr>
              <a:t>Burra Manikanta</a:t>
            </a:r>
            <a:endParaRPr lang="id-ID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51657" y="4662699"/>
            <a:ext cx="1636764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Associate Engineer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6157468" y="4201129"/>
            <a:ext cx="208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  <a:latin typeface="+mj-lt"/>
              </a:rPr>
              <a:t>Vaidyanathan </a:t>
            </a:r>
            <a:endParaRPr lang="id-ID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0250984B-7A2F-93A2-B112-45C669E9F9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>
          <a:xfrm>
            <a:off x="4141906" y="1642089"/>
            <a:ext cx="1799167" cy="1799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BA355F-6E18-42F2-6FC9-D6524B159980}"/>
              </a:ext>
            </a:extLst>
          </p:cNvPr>
          <p:cNvSpPr/>
          <p:nvPr/>
        </p:nvSpPr>
        <p:spPr>
          <a:xfrm>
            <a:off x="6089254" y="2322374"/>
            <a:ext cx="167213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Associate Engineer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BA3D0-DDCE-D53A-6175-AFA1E9DC379F}"/>
              </a:ext>
            </a:extLst>
          </p:cNvPr>
          <p:cNvSpPr txBox="1"/>
          <p:nvPr/>
        </p:nvSpPr>
        <p:spPr>
          <a:xfrm>
            <a:off x="9627777" y="1768462"/>
            <a:ext cx="395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accent1"/>
                </a:solidFill>
                <a:latin typeface="+mj-lt"/>
              </a:rPr>
              <a:t>Kolla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 Sai Rahul</a:t>
            </a:r>
            <a:endParaRPr lang="id-ID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8" name="Picture Placeholder 4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16F5AD00-BC24-A7BC-E53D-D2BDA4D1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19" b="9819"/>
          <a:stretch>
            <a:fillRect/>
          </a:stretch>
        </p:blipFill>
        <p:spPr>
          <a:xfrm>
            <a:off x="639416" y="1642089"/>
            <a:ext cx="1799167" cy="1799167"/>
          </a:xfrm>
          <a:prstGeom prst="ellipse">
            <a:avLst/>
          </a:prstGeo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C245B618-388A-1D09-5FBD-00C18C65C7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5" t="19722" r="2265" b="23978"/>
          <a:stretch/>
        </p:blipFill>
        <p:spPr>
          <a:xfrm>
            <a:off x="756157" y="4016368"/>
            <a:ext cx="1800000" cy="1800000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3939322-37F1-E62C-3FD7-27E6F802AF4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15132" r="-819" b="28568"/>
          <a:stretch/>
        </p:blipFill>
        <p:spPr>
          <a:xfrm>
            <a:off x="4357243" y="4014687"/>
            <a:ext cx="1800225" cy="1800225"/>
          </a:xfrm>
        </p:spPr>
      </p:pic>
      <p:pic>
        <p:nvPicPr>
          <p:cNvPr id="3" name="Picture Placeholder 36">
            <a:extLst>
              <a:ext uri="{FF2B5EF4-FFF2-40B4-BE49-F238E27FC236}">
                <a16:creationId xmlns:a16="http://schemas.microsoft.com/office/drawing/2014/main" id="{A0F60F7C-1725-014F-3479-C915CB6EE3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3" b="30807"/>
          <a:stretch/>
        </p:blipFill>
        <p:spPr>
          <a:xfrm>
            <a:off x="7827552" y="1483823"/>
            <a:ext cx="1800225" cy="1800225"/>
          </a:xfrm>
          <a:prstGeom prst="ellipse">
            <a:avLst/>
          </a:prstGeom>
        </p:spPr>
      </p:pic>
      <p:pic>
        <p:nvPicPr>
          <p:cNvPr id="4" name="Picture Placeholder 36">
            <a:extLst>
              <a:ext uri="{FF2B5EF4-FFF2-40B4-BE49-F238E27FC236}">
                <a16:creationId xmlns:a16="http://schemas.microsoft.com/office/drawing/2014/main" id="{D7DC3810-9FEC-745D-6771-A365EBB08E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t="12816" r="45" b="30884"/>
          <a:stretch/>
        </p:blipFill>
        <p:spPr>
          <a:xfrm>
            <a:off x="4319096" y="1642089"/>
            <a:ext cx="1800225" cy="18002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33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  <p:bldP spid="23" grpId="0"/>
      <p:bldP spid="24" grpId="0"/>
      <p:bldP spid="27" grpId="0"/>
      <p:bldP spid="28" grpId="0"/>
      <p:bldP spid="8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D1982F-1FEE-C595-EAD2-E876203B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EA492-E07E-B2E4-2E7B-AA4EDB53F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B031382-BADE-F8C3-0A0E-D5CF39AFD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C8753-9673-A9A2-1C1A-CEEE88C863D5}"/>
              </a:ext>
            </a:extLst>
          </p:cNvPr>
          <p:cNvSpPr txBox="1"/>
          <p:nvPr/>
        </p:nvSpPr>
        <p:spPr>
          <a:xfrm>
            <a:off x="4616450" y="1456293"/>
            <a:ext cx="2959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THANK YOU</a:t>
            </a:r>
            <a:endParaRPr lang="en-IN" sz="4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58DB0-9018-2E93-46D8-42BC1A789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88" y="3429000"/>
            <a:ext cx="4116524" cy="1725133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A68F58C-A8DC-6074-97D4-2A7D3261F613}"/>
              </a:ext>
            </a:extLst>
          </p:cNvPr>
          <p:cNvSpPr txBox="1">
            <a:spLocks/>
          </p:cNvSpPr>
          <p:nvPr/>
        </p:nvSpPr>
        <p:spPr>
          <a:xfrm>
            <a:off x="1498064" y="6558428"/>
            <a:ext cx="4114800" cy="259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ea typeface="ＭＳ Ｐゴシック" charset="0"/>
              </a:rPr>
              <a:t>LTC-confidential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6EA12B3-C5D8-8C49-0727-90DFAA922902}"/>
              </a:ext>
            </a:extLst>
          </p:cNvPr>
          <p:cNvSpPr txBox="1">
            <a:spLocks/>
          </p:cNvSpPr>
          <p:nvPr/>
        </p:nvSpPr>
        <p:spPr>
          <a:xfrm>
            <a:off x="7956871" y="6531051"/>
            <a:ext cx="4114800" cy="259900"/>
          </a:xfrm>
          <a:prstGeom prst="rect">
            <a:avLst/>
          </a:prstGeom>
        </p:spPr>
        <p:txBody>
          <a:bodyPr vert="horz" lIns="0" tIns="60960" rIns="121920" bIns="6096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609570"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cs typeface="Open Sans"/>
              </a:rPr>
              <a:t>LTC-Hackers-space team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7967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406" y="39981"/>
            <a:ext cx="4917327" cy="4270311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3387963-8DC6-B80A-0D6C-1BA0BD4C8C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1" t="5721" r="14511"/>
          <a:stretch/>
        </p:blipFill>
        <p:spPr>
          <a:xfrm>
            <a:off x="5693220" y="589102"/>
            <a:ext cx="4457700" cy="31714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19" y="2699455"/>
            <a:ext cx="5395288" cy="4396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FinAdvisor AI</a:t>
            </a:r>
            <a:br>
              <a:rPr lang="en-IN" b="1" dirty="0"/>
            </a:br>
            <a:r>
              <a:rPr lang="en-IN" sz="2400" b="1" dirty="0"/>
              <a:t>Introduction</a:t>
            </a:r>
            <a:endParaRPr lang="id-ID" dirty="0"/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435421" y="1625868"/>
            <a:ext cx="4025900" cy="10979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evis" panose="02000800000000000000" pitchFamily="2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FinAdvisor AI empowers customers by providing seamless access to their data, coupled with comprehensive insights and analytics.</a:t>
            </a:r>
            <a:endParaRPr lang="id-ID" sz="20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421" y="4019448"/>
            <a:ext cx="3570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enables customers to make informed decisions and optimize their business strategies, driving success and growth in their ventures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5DD4F85-5616-1F3F-46A9-105165259C7C}"/>
              </a:ext>
            </a:extLst>
          </p:cNvPr>
          <p:cNvSpPr txBox="1">
            <a:spLocks/>
          </p:cNvSpPr>
          <p:nvPr/>
        </p:nvSpPr>
        <p:spPr>
          <a:xfrm>
            <a:off x="7956871" y="6531051"/>
            <a:ext cx="4114800" cy="259900"/>
          </a:xfrm>
          <a:prstGeom prst="rect">
            <a:avLst/>
          </a:prstGeom>
        </p:spPr>
        <p:txBody>
          <a:bodyPr vert="horz" lIns="0" tIns="60960" rIns="121920" bIns="6096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609570"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cs typeface="Open Sans"/>
              </a:rPr>
              <a:t>LTC-Hackers-space team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BC051-3E5F-94DB-871B-BF9F49915164}"/>
              </a:ext>
            </a:extLst>
          </p:cNvPr>
          <p:cNvSpPr txBox="1"/>
          <p:nvPr/>
        </p:nvSpPr>
        <p:spPr>
          <a:xfrm>
            <a:off x="921470" y="6553279"/>
            <a:ext cx="61688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ea typeface="ＭＳ Ｐゴシック" charset="0"/>
              </a:rPr>
              <a:t>LTC-confidential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698494-31F9-E1A7-75E3-B2FE463B5B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77" b="-2825"/>
          <a:stretch/>
        </p:blipFill>
        <p:spPr>
          <a:xfrm>
            <a:off x="7222435" y="3267988"/>
            <a:ext cx="4849236" cy="33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0" y="261707"/>
            <a:ext cx="10515600" cy="94343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FinAdvisor AI </a:t>
            </a:r>
            <a:br>
              <a:rPr lang="en-US" b="1" dirty="0"/>
            </a:br>
            <a:r>
              <a:rPr lang="en-US" sz="2133" b="1" dirty="0"/>
              <a:t>Product Features ( D-G-F-S model)</a:t>
            </a:r>
            <a:endParaRPr lang="id-ID" dirty="0"/>
          </a:p>
        </p:txBody>
      </p:sp>
      <p:sp>
        <p:nvSpPr>
          <p:cNvPr id="3" name="Freeform 10"/>
          <p:cNvSpPr>
            <a:spLocks/>
          </p:cNvSpPr>
          <p:nvPr/>
        </p:nvSpPr>
        <p:spPr bwMode="auto">
          <a:xfrm rot="2700000">
            <a:off x="3998844" y="1852086"/>
            <a:ext cx="2105025" cy="2106613"/>
          </a:xfrm>
          <a:custGeom>
            <a:avLst/>
            <a:gdLst>
              <a:gd name="T0" fmla="*/ 580 w 1144"/>
              <a:gd name="T1" fmla="*/ 1135 h 1145"/>
              <a:gd name="T2" fmla="*/ 794 w 1144"/>
              <a:gd name="T3" fmla="*/ 981 h 1145"/>
              <a:gd name="T4" fmla="*/ 862 w 1144"/>
              <a:gd name="T5" fmla="*/ 1020 h 1145"/>
              <a:gd name="T6" fmla="*/ 895 w 1144"/>
              <a:gd name="T7" fmla="*/ 1104 h 1145"/>
              <a:gd name="T8" fmla="*/ 970 w 1144"/>
              <a:gd name="T9" fmla="*/ 1086 h 1145"/>
              <a:gd name="T10" fmla="*/ 1067 w 1144"/>
              <a:gd name="T11" fmla="*/ 945 h 1145"/>
              <a:gd name="T12" fmla="*/ 1053 w 1144"/>
              <a:gd name="T13" fmla="*/ 942 h 1145"/>
              <a:gd name="T14" fmla="*/ 989 w 1144"/>
              <a:gd name="T15" fmla="*/ 914 h 1145"/>
              <a:gd name="T16" fmla="*/ 957 w 1144"/>
              <a:gd name="T17" fmla="*/ 824 h 1145"/>
              <a:gd name="T18" fmla="*/ 1082 w 1144"/>
              <a:gd name="T19" fmla="*/ 631 h 1145"/>
              <a:gd name="T20" fmla="*/ 1144 w 1144"/>
              <a:gd name="T21" fmla="*/ 585 h 1145"/>
              <a:gd name="T22" fmla="*/ 1042 w 1144"/>
              <a:gd name="T23" fmla="*/ 344 h 1145"/>
              <a:gd name="T24" fmla="*/ 994 w 1144"/>
              <a:gd name="T25" fmla="*/ 323 h 1145"/>
              <a:gd name="T26" fmla="*/ 901 w 1144"/>
              <a:gd name="T27" fmla="*/ 387 h 1145"/>
              <a:gd name="T28" fmla="*/ 894 w 1144"/>
              <a:gd name="T29" fmla="*/ 395 h 1145"/>
              <a:gd name="T30" fmla="*/ 885 w 1144"/>
              <a:gd name="T31" fmla="*/ 430 h 1145"/>
              <a:gd name="T32" fmla="*/ 839 w 1144"/>
              <a:gd name="T33" fmla="*/ 480 h 1145"/>
              <a:gd name="T34" fmla="*/ 718 w 1144"/>
              <a:gd name="T35" fmla="*/ 451 h 1145"/>
              <a:gd name="T36" fmla="*/ 680 w 1144"/>
              <a:gd name="T37" fmla="*/ 340 h 1145"/>
              <a:gd name="T38" fmla="*/ 713 w 1144"/>
              <a:gd name="T39" fmla="*/ 278 h 1145"/>
              <a:gd name="T40" fmla="*/ 800 w 1144"/>
              <a:gd name="T41" fmla="*/ 237 h 1145"/>
              <a:gd name="T42" fmla="*/ 831 w 1144"/>
              <a:gd name="T43" fmla="*/ 184 h 1145"/>
              <a:gd name="T44" fmla="*/ 792 w 1144"/>
              <a:gd name="T45" fmla="*/ 108 h 1145"/>
              <a:gd name="T46" fmla="*/ 728 w 1144"/>
              <a:gd name="T47" fmla="*/ 57 h 1145"/>
              <a:gd name="T48" fmla="*/ 721 w 1144"/>
              <a:gd name="T49" fmla="*/ 52 h 1145"/>
              <a:gd name="T50" fmla="*/ 632 w 1144"/>
              <a:gd name="T51" fmla="*/ 22 h 1145"/>
              <a:gd name="T52" fmla="*/ 577 w 1144"/>
              <a:gd name="T53" fmla="*/ 3 h 1145"/>
              <a:gd name="T54" fmla="*/ 575 w 1144"/>
              <a:gd name="T55" fmla="*/ 0 h 1145"/>
              <a:gd name="T56" fmla="*/ 507 w 1144"/>
              <a:gd name="T57" fmla="*/ 64 h 1145"/>
              <a:gd name="T58" fmla="*/ 306 w 1144"/>
              <a:gd name="T59" fmla="*/ 180 h 1145"/>
              <a:gd name="T60" fmla="*/ 246 w 1144"/>
              <a:gd name="T61" fmla="*/ 67 h 1145"/>
              <a:gd name="T62" fmla="*/ 115 w 1144"/>
              <a:gd name="T63" fmla="*/ 107 h 1145"/>
              <a:gd name="T64" fmla="*/ 114 w 1144"/>
              <a:gd name="T65" fmla="*/ 239 h 1145"/>
              <a:gd name="T66" fmla="*/ 176 w 1144"/>
              <a:gd name="T67" fmla="*/ 342 h 1145"/>
              <a:gd name="T68" fmla="*/ 0 w 1144"/>
              <a:gd name="T69" fmla="*/ 561 h 1145"/>
              <a:gd name="T70" fmla="*/ 163 w 1144"/>
              <a:gd name="T71" fmla="*/ 795 h 1145"/>
              <a:gd name="T72" fmla="*/ 273 w 1144"/>
              <a:gd name="T73" fmla="*/ 743 h 1145"/>
              <a:gd name="T74" fmla="*/ 428 w 1144"/>
              <a:gd name="T75" fmla="*/ 667 h 1145"/>
              <a:gd name="T76" fmla="*/ 393 w 1144"/>
              <a:gd name="T77" fmla="*/ 851 h 1145"/>
              <a:gd name="T78" fmla="*/ 302 w 1144"/>
              <a:gd name="T79" fmla="*/ 968 h 1145"/>
              <a:gd name="T80" fmla="*/ 576 w 1144"/>
              <a:gd name="T81" fmla="*/ 1145 h 1145"/>
              <a:gd name="T82" fmla="*/ 580 w 1144"/>
              <a:gd name="T83" fmla="*/ 1135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44" h="1145">
                <a:moveTo>
                  <a:pt x="580" y="1135"/>
                </a:moveTo>
                <a:cubicBezTo>
                  <a:pt x="591" y="1115"/>
                  <a:pt x="724" y="961"/>
                  <a:pt x="794" y="981"/>
                </a:cubicBezTo>
                <a:cubicBezTo>
                  <a:pt x="820" y="988"/>
                  <a:pt x="843" y="1001"/>
                  <a:pt x="862" y="1020"/>
                </a:cubicBezTo>
                <a:cubicBezTo>
                  <a:pt x="887" y="1045"/>
                  <a:pt x="900" y="1077"/>
                  <a:pt x="895" y="1104"/>
                </a:cubicBezTo>
                <a:cubicBezTo>
                  <a:pt x="905" y="1106"/>
                  <a:pt x="933" y="1103"/>
                  <a:pt x="970" y="1086"/>
                </a:cubicBezTo>
                <a:cubicBezTo>
                  <a:pt x="995" y="1074"/>
                  <a:pt x="1076" y="1028"/>
                  <a:pt x="1067" y="945"/>
                </a:cubicBezTo>
                <a:cubicBezTo>
                  <a:pt x="1064" y="944"/>
                  <a:pt x="1058" y="943"/>
                  <a:pt x="1053" y="942"/>
                </a:cubicBezTo>
                <a:cubicBezTo>
                  <a:pt x="1035" y="939"/>
                  <a:pt x="1010" y="934"/>
                  <a:pt x="989" y="914"/>
                </a:cubicBezTo>
                <a:cubicBezTo>
                  <a:pt x="969" y="894"/>
                  <a:pt x="959" y="865"/>
                  <a:pt x="957" y="824"/>
                </a:cubicBezTo>
                <a:cubicBezTo>
                  <a:pt x="952" y="718"/>
                  <a:pt x="1018" y="673"/>
                  <a:pt x="1082" y="631"/>
                </a:cubicBezTo>
                <a:cubicBezTo>
                  <a:pt x="1104" y="616"/>
                  <a:pt x="1126" y="601"/>
                  <a:pt x="1144" y="585"/>
                </a:cubicBezTo>
                <a:cubicBezTo>
                  <a:pt x="1142" y="534"/>
                  <a:pt x="1101" y="404"/>
                  <a:pt x="1042" y="344"/>
                </a:cubicBezTo>
                <a:cubicBezTo>
                  <a:pt x="1027" y="329"/>
                  <a:pt x="1011" y="322"/>
                  <a:pt x="994" y="323"/>
                </a:cubicBezTo>
                <a:cubicBezTo>
                  <a:pt x="957" y="324"/>
                  <a:pt x="922" y="363"/>
                  <a:pt x="901" y="387"/>
                </a:cubicBezTo>
                <a:cubicBezTo>
                  <a:pt x="898" y="390"/>
                  <a:pt x="896" y="393"/>
                  <a:pt x="894" y="395"/>
                </a:cubicBezTo>
                <a:cubicBezTo>
                  <a:pt x="884" y="406"/>
                  <a:pt x="884" y="417"/>
                  <a:pt x="885" y="430"/>
                </a:cubicBezTo>
                <a:cubicBezTo>
                  <a:pt x="886" y="454"/>
                  <a:pt x="883" y="473"/>
                  <a:pt x="839" y="480"/>
                </a:cubicBezTo>
                <a:cubicBezTo>
                  <a:pt x="786" y="489"/>
                  <a:pt x="745" y="479"/>
                  <a:pt x="718" y="451"/>
                </a:cubicBezTo>
                <a:cubicBezTo>
                  <a:pt x="684" y="418"/>
                  <a:pt x="680" y="367"/>
                  <a:pt x="680" y="340"/>
                </a:cubicBezTo>
                <a:cubicBezTo>
                  <a:pt x="681" y="289"/>
                  <a:pt x="686" y="280"/>
                  <a:pt x="713" y="278"/>
                </a:cubicBezTo>
                <a:cubicBezTo>
                  <a:pt x="729" y="277"/>
                  <a:pt x="755" y="274"/>
                  <a:pt x="800" y="237"/>
                </a:cubicBezTo>
                <a:cubicBezTo>
                  <a:pt x="820" y="221"/>
                  <a:pt x="831" y="203"/>
                  <a:pt x="831" y="184"/>
                </a:cubicBezTo>
                <a:cubicBezTo>
                  <a:pt x="833" y="161"/>
                  <a:pt x="819" y="135"/>
                  <a:pt x="792" y="108"/>
                </a:cubicBezTo>
                <a:cubicBezTo>
                  <a:pt x="770" y="86"/>
                  <a:pt x="745" y="69"/>
                  <a:pt x="728" y="57"/>
                </a:cubicBezTo>
                <a:cubicBezTo>
                  <a:pt x="725" y="55"/>
                  <a:pt x="723" y="53"/>
                  <a:pt x="721" y="52"/>
                </a:cubicBezTo>
                <a:cubicBezTo>
                  <a:pt x="689" y="29"/>
                  <a:pt x="659" y="25"/>
                  <a:pt x="632" y="22"/>
                </a:cubicBezTo>
                <a:cubicBezTo>
                  <a:pt x="610" y="19"/>
                  <a:pt x="591" y="17"/>
                  <a:pt x="577" y="3"/>
                </a:cubicBezTo>
                <a:cubicBezTo>
                  <a:pt x="576" y="2"/>
                  <a:pt x="575" y="1"/>
                  <a:pt x="575" y="0"/>
                </a:cubicBezTo>
                <a:cubicBezTo>
                  <a:pt x="558" y="16"/>
                  <a:pt x="533" y="39"/>
                  <a:pt x="507" y="64"/>
                </a:cubicBezTo>
                <a:cubicBezTo>
                  <a:pt x="459" y="109"/>
                  <a:pt x="353" y="249"/>
                  <a:pt x="306" y="180"/>
                </a:cubicBezTo>
                <a:cubicBezTo>
                  <a:pt x="260" y="112"/>
                  <a:pt x="294" y="87"/>
                  <a:pt x="246" y="67"/>
                </a:cubicBezTo>
                <a:cubicBezTo>
                  <a:pt x="198" y="47"/>
                  <a:pt x="187" y="45"/>
                  <a:pt x="115" y="107"/>
                </a:cubicBezTo>
                <a:cubicBezTo>
                  <a:pt x="44" y="169"/>
                  <a:pt x="8" y="233"/>
                  <a:pt x="114" y="239"/>
                </a:cubicBezTo>
                <a:cubicBezTo>
                  <a:pt x="219" y="246"/>
                  <a:pt x="205" y="294"/>
                  <a:pt x="176" y="342"/>
                </a:cubicBezTo>
                <a:cubicBezTo>
                  <a:pt x="146" y="390"/>
                  <a:pt x="63" y="508"/>
                  <a:pt x="0" y="561"/>
                </a:cubicBezTo>
                <a:cubicBezTo>
                  <a:pt x="0" y="666"/>
                  <a:pt x="118" y="775"/>
                  <a:pt x="163" y="795"/>
                </a:cubicBezTo>
                <a:cubicBezTo>
                  <a:pt x="201" y="812"/>
                  <a:pt x="266" y="832"/>
                  <a:pt x="273" y="743"/>
                </a:cubicBezTo>
                <a:cubicBezTo>
                  <a:pt x="281" y="655"/>
                  <a:pt x="366" y="586"/>
                  <a:pt x="428" y="667"/>
                </a:cubicBezTo>
                <a:cubicBezTo>
                  <a:pt x="490" y="748"/>
                  <a:pt x="490" y="814"/>
                  <a:pt x="393" y="851"/>
                </a:cubicBezTo>
                <a:cubicBezTo>
                  <a:pt x="297" y="888"/>
                  <a:pt x="261" y="918"/>
                  <a:pt x="302" y="968"/>
                </a:cubicBezTo>
                <a:cubicBezTo>
                  <a:pt x="333" y="1006"/>
                  <a:pt x="488" y="1106"/>
                  <a:pt x="576" y="1145"/>
                </a:cubicBezTo>
                <a:cubicBezTo>
                  <a:pt x="576" y="1142"/>
                  <a:pt x="577" y="1138"/>
                  <a:pt x="580" y="11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4" name="Freeform 11"/>
          <p:cNvSpPr>
            <a:spLocks/>
          </p:cNvSpPr>
          <p:nvPr/>
        </p:nvSpPr>
        <p:spPr bwMode="auto">
          <a:xfrm rot="2700000">
            <a:off x="5498841" y="1852030"/>
            <a:ext cx="2068512" cy="2095500"/>
          </a:xfrm>
          <a:custGeom>
            <a:avLst/>
            <a:gdLst>
              <a:gd name="T0" fmla="*/ 479 w 1124"/>
              <a:gd name="T1" fmla="*/ 899 h 1139"/>
              <a:gd name="T2" fmla="*/ 586 w 1124"/>
              <a:gd name="T3" fmla="*/ 1139 h 1139"/>
              <a:gd name="T4" fmla="*/ 591 w 1124"/>
              <a:gd name="T5" fmla="*/ 1138 h 1139"/>
              <a:gd name="T6" fmla="*/ 777 w 1124"/>
              <a:gd name="T7" fmla="*/ 1031 h 1139"/>
              <a:gd name="T8" fmla="*/ 757 w 1124"/>
              <a:gd name="T9" fmla="*/ 936 h 1139"/>
              <a:gd name="T10" fmla="*/ 692 w 1124"/>
              <a:gd name="T11" fmla="*/ 910 h 1139"/>
              <a:gd name="T12" fmla="*/ 629 w 1124"/>
              <a:gd name="T13" fmla="*/ 885 h 1139"/>
              <a:gd name="T14" fmla="*/ 629 w 1124"/>
              <a:gd name="T15" fmla="*/ 885 h 1139"/>
              <a:gd name="T16" fmla="*/ 642 w 1124"/>
              <a:gd name="T17" fmla="*/ 676 h 1139"/>
              <a:gd name="T18" fmla="*/ 724 w 1124"/>
              <a:gd name="T19" fmla="*/ 639 h 1139"/>
              <a:gd name="T20" fmla="*/ 829 w 1124"/>
              <a:gd name="T21" fmla="*/ 679 h 1139"/>
              <a:gd name="T22" fmla="*/ 853 w 1124"/>
              <a:gd name="T23" fmla="*/ 756 h 1139"/>
              <a:gd name="T24" fmla="*/ 864 w 1124"/>
              <a:gd name="T25" fmla="*/ 784 h 1139"/>
              <a:gd name="T26" fmla="*/ 916 w 1124"/>
              <a:gd name="T27" fmla="*/ 815 h 1139"/>
              <a:gd name="T28" fmla="*/ 924 w 1124"/>
              <a:gd name="T29" fmla="*/ 818 h 1139"/>
              <a:gd name="T30" fmla="*/ 1123 w 1124"/>
              <a:gd name="T31" fmla="*/ 578 h 1139"/>
              <a:gd name="T32" fmla="*/ 1124 w 1124"/>
              <a:gd name="T33" fmla="*/ 572 h 1139"/>
              <a:gd name="T34" fmla="*/ 958 w 1124"/>
              <a:gd name="T35" fmla="*/ 388 h 1139"/>
              <a:gd name="T36" fmla="*/ 1062 w 1124"/>
              <a:gd name="T37" fmla="*/ 217 h 1139"/>
              <a:gd name="T38" fmla="*/ 865 w 1124"/>
              <a:gd name="T39" fmla="*/ 144 h 1139"/>
              <a:gd name="T40" fmla="*/ 668 w 1124"/>
              <a:gd name="T41" fmla="*/ 220 h 1139"/>
              <a:gd name="T42" fmla="*/ 517 w 1124"/>
              <a:gd name="T43" fmla="*/ 92 h 1139"/>
              <a:gd name="T44" fmla="*/ 340 w 1124"/>
              <a:gd name="T45" fmla="*/ 127 h 1139"/>
              <a:gd name="T46" fmla="*/ 407 w 1124"/>
              <a:gd name="T47" fmla="*/ 305 h 1139"/>
              <a:gd name="T48" fmla="*/ 466 w 1124"/>
              <a:gd name="T49" fmla="*/ 458 h 1139"/>
              <a:gd name="T50" fmla="*/ 258 w 1124"/>
              <a:gd name="T51" fmla="*/ 405 h 1139"/>
              <a:gd name="T52" fmla="*/ 79 w 1124"/>
              <a:gd name="T53" fmla="*/ 349 h 1139"/>
              <a:gd name="T54" fmla="*/ 0 w 1124"/>
              <a:gd name="T55" fmla="*/ 541 h 1139"/>
              <a:gd name="T56" fmla="*/ 13 w 1124"/>
              <a:gd name="T57" fmla="*/ 556 h 1139"/>
              <a:gd name="T58" fmla="*/ 14 w 1124"/>
              <a:gd name="T59" fmla="*/ 558 h 1139"/>
              <a:gd name="T60" fmla="*/ 58 w 1124"/>
              <a:gd name="T61" fmla="*/ 571 h 1139"/>
              <a:gd name="T62" fmla="*/ 155 w 1124"/>
              <a:gd name="T63" fmla="*/ 604 h 1139"/>
              <a:gd name="T64" fmla="*/ 163 w 1124"/>
              <a:gd name="T65" fmla="*/ 609 h 1139"/>
              <a:gd name="T66" fmla="*/ 229 w 1124"/>
              <a:gd name="T67" fmla="*/ 663 h 1139"/>
              <a:gd name="T68" fmla="*/ 274 w 1124"/>
              <a:gd name="T69" fmla="*/ 754 h 1139"/>
              <a:gd name="T70" fmla="*/ 235 w 1124"/>
              <a:gd name="T71" fmla="*/ 822 h 1139"/>
              <a:gd name="T72" fmla="*/ 138 w 1124"/>
              <a:gd name="T73" fmla="*/ 867 h 1139"/>
              <a:gd name="T74" fmla="*/ 128 w 1124"/>
              <a:gd name="T75" fmla="*/ 869 h 1139"/>
              <a:gd name="T76" fmla="*/ 123 w 1124"/>
              <a:gd name="T77" fmla="*/ 909 h 1139"/>
              <a:gd name="T78" fmla="*/ 155 w 1124"/>
              <a:gd name="T79" fmla="*/ 1006 h 1139"/>
              <a:gd name="T80" fmla="*/ 259 w 1124"/>
              <a:gd name="T81" fmla="*/ 1030 h 1139"/>
              <a:gd name="T82" fmla="*/ 288 w 1124"/>
              <a:gd name="T83" fmla="*/ 999 h 1139"/>
              <a:gd name="T84" fmla="*/ 302 w 1124"/>
              <a:gd name="T85" fmla="*/ 951 h 1139"/>
              <a:gd name="T86" fmla="*/ 308 w 1124"/>
              <a:gd name="T87" fmla="*/ 944 h 1139"/>
              <a:gd name="T88" fmla="*/ 309 w 1124"/>
              <a:gd name="T89" fmla="*/ 943 h 1139"/>
              <a:gd name="T90" fmla="*/ 417 w 1124"/>
              <a:gd name="T91" fmla="*/ 872 h 1139"/>
              <a:gd name="T92" fmla="*/ 479 w 1124"/>
              <a:gd name="T93" fmla="*/ 899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4" h="1139">
                <a:moveTo>
                  <a:pt x="479" y="899"/>
                </a:moveTo>
                <a:cubicBezTo>
                  <a:pt x="540" y="960"/>
                  <a:pt x="579" y="1081"/>
                  <a:pt x="586" y="1139"/>
                </a:cubicBezTo>
                <a:cubicBezTo>
                  <a:pt x="591" y="1138"/>
                  <a:pt x="591" y="1138"/>
                  <a:pt x="591" y="1138"/>
                </a:cubicBezTo>
                <a:cubicBezTo>
                  <a:pt x="693" y="1105"/>
                  <a:pt x="764" y="1064"/>
                  <a:pt x="777" y="1031"/>
                </a:cubicBezTo>
                <a:cubicBezTo>
                  <a:pt x="790" y="999"/>
                  <a:pt x="782" y="961"/>
                  <a:pt x="757" y="936"/>
                </a:cubicBezTo>
                <a:cubicBezTo>
                  <a:pt x="740" y="919"/>
                  <a:pt x="717" y="910"/>
                  <a:pt x="692" y="910"/>
                </a:cubicBezTo>
                <a:cubicBezTo>
                  <a:pt x="668" y="911"/>
                  <a:pt x="646" y="902"/>
                  <a:pt x="629" y="885"/>
                </a:cubicBezTo>
                <a:cubicBezTo>
                  <a:pt x="629" y="885"/>
                  <a:pt x="629" y="885"/>
                  <a:pt x="629" y="885"/>
                </a:cubicBezTo>
                <a:cubicBezTo>
                  <a:pt x="585" y="841"/>
                  <a:pt x="580" y="747"/>
                  <a:pt x="642" y="676"/>
                </a:cubicBezTo>
                <a:cubicBezTo>
                  <a:pt x="663" y="653"/>
                  <a:pt x="691" y="640"/>
                  <a:pt x="724" y="639"/>
                </a:cubicBezTo>
                <a:cubicBezTo>
                  <a:pt x="762" y="638"/>
                  <a:pt x="802" y="653"/>
                  <a:pt x="829" y="679"/>
                </a:cubicBezTo>
                <a:cubicBezTo>
                  <a:pt x="851" y="702"/>
                  <a:pt x="860" y="730"/>
                  <a:pt x="853" y="756"/>
                </a:cubicBezTo>
                <a:cubicBezTo>
                  <a:pt x="852" y="763"/>
                  <a:pt x="852" y="772"/>
                  <a:pt x="864" y="784"/>
                </a:cubicBezTo>
                <a:cubicBezTo>
                  <a:pt x="877" y="797"/>
                  <a:pt x="900" y="807"/>
                  <a:pt x="916" y="815"/>
                </a:cubicBezTo>
                <a:cubicBezTo>
                  <a:pt x="919" y="816"/>
                  <a:pt x="922" y="817"/>
                  <a:pt x="924" y="818"/>
                </a:cubicBezTo>
                <a:cubicBezTo>
                  <a:pt x="944" y="821"/>
                  <a:pt x="1075" y="764"/>
                  <a:pt x="1123" y="578"/>
                </a:cubicBezTo>
                <a:cubicBezTo>
                  <a:pt x="1124" y="572"/>
                  <a:pt x="1124" y="572"/>
                  <a:pt x="1124" y="572"/>
                </a:cubicBezTo>
                <a:cubicBezTo>
                  <a:pt x="1075" y="541"/>
                  <a:pt x="946" y="453"/>
                  <a:pt x="958" y="388"/>
                </a:cubicBezTo>
                <a:cubicBezTo>
                  <a:pt x="983" y="259"/>
                  <a:pt x="1068" y="336"/>
                  <a:pt x="1062" y="217"/>
                </a:cubicBezTo>
                <a:cubicBezTo>
                  <a:pt x="1039" y="98"/>
                  <a:pt x="939" y="0"/>
                  <a:pt x="865" y="144"/>
                </a:cubicBezTo>
                <a:cubicBezTo>
                  <a:pt x="791" y="289"/>
                  <a:pt x="729" y="244"/>
                  <a:pt x="668" y="220"/>
                </a:cubicBezTo>
                <a:cubicBezTo>
                  <a:pt x="607" y="195"/>
                  <a:pt x="514" y="132"/>
                  <a:pt x="517" y="92"/>
                </a:cubicBezTo>
                <a:cubicBezTo>
                  <a:pt x="520" y="52"/>
                  <a:pt x="426" y="49"/>
                  <a:pt x="340" y="127"/>
                </a:cubicBezTo>
                <a:cubicBezTo>
                  <a:pt x="253" y="205"/>
                  <a:pt x="333" y="265"/>
                  <a:pt x="407" y="305"/>
                </a:cubicBezTo>
                <a:cubicBezTo>
                  <a:pt x="480" y="344"/>
                  <a:pt x="502" y="425"/>
                  <a:pt x="466" y="458"/>
                </a:cubicBezTo>
                <a:cubicBezTo>
                  <a:pt x="431" y="491"/>
                  <a:pt x="311" y="536"/>
                  <a:pt x="258" y="405"/>
                </a:cubicBezTo>
                <a:cubicBezTo>
                  <a:pt x="204" y="275"/>
                  <a:pt x="154" y="256"/>
                  <a:pt x="79" y="349"/>
                </a:cubicBezTo>
                <a:cubicBezTo>
                  <a:pt x="20" y="421"/>
                  <a:pt x="2" y="504"/>
                  <a:pt x="0" y="541"/>
                </a:cubicBezTo>
                <a:cubicBezTo>
                  <a:pt x="13" y="556"/>
                  <a:pt x="13" y="556"/>
                  <a:pt x="13" y="556"/>
                </a:cubicBezTo>
                <a:cubicBezTo>
                  <a:pt x="13" y="557"/>
                  <a:pt x="14" y="557"/>
                  <a:pt x="14" y="558"/>
                </a:cubicBezTo>
                <a:cubicBezTo>
                  <a:pt x="23" y="566"/>
                  <a:pt x="36" y="568"/>
                  <a:pt x="58" y="571"/>
                </a:cubicBezTo>
                <a:cubicBezTo>
                  <a:pt x="85" y="574"/>
                  <a:pt x="119" y="579"/>
                  <a:pt x="155" y="604"/>
                </a:cubicBezTo>
                <a:cubicBezTo>
                  <a:pt x="157" y="606"/>
                  <a:pt x="160" y="608"/>
                  <a:pt x="163" y="609"/>
                </a:cubicBezTo>
                <a:cubicBezTo>
                  <a:pt x="180" y="621"/>
                  <a:pt x="206" y="640"/>
                  <a:pt x="229" y="663"/>
                </a:cubicBezTo>
                <a:cubicBezTo>
                  <a:pt x="261" y="694"/>
                  <a:pt x="276" y="725"/>
                  <a:pt x="274" y="754"/>
                </a:cubicBezTo>
                <a:cubicBezTo>
                  <a:pt x="273" y="778"/>
                  <a:pt x="260" y="801"/>
                  <a:pt x="235" y="822"/>
                </a:cubicBezTo>
                <a:cubicBezTo>
                  <a:pt x="186" y="863"/>
                  <a:pt x="155" y="865"/>
                  <a:pt x="138" y="867"/>
                </a:cubicBezTo>
                <a:cubicBezTo>
                  <a:pt x="130" y="868"/>
                  <a:pt x="128" y="869"/>
                  <a:pt x="128" y="869"/>
                </a:cubicBezTo>
                <a:cubicBezTo>
                  <a:pt x="125" y="872"/>
                  <a:pt x="124" y="885"/>
                  <a:pt x="123" y="909"/>
                </a:cubicBezTo>
                <a:cubicBezTo>
                  <a:pt x="123" y="933"/>
                  <a:pt x="127" y="978"/>
                  <a:pt x="155" y="1006"/>
                </a:cubicBezTo>
                <a:cubicBezTo>
                  <a:pt x="178" y="1029"/>
                  <a:pt x="213" y="1037"/>
                  <a:pt x="259" y="1030"/>
                </a:cubicBezTo>
                <a:cubicBezTo>
                  <a:pt x="289" y="1025"/>
                  <a:pt x="289" y="1018"/>
                  <a:pt x="288" y="999"/>
                </a:cubicBezTo>
                <a:cubicBezTo>
                  <a:pt x="287" y="986"/>
                  <a:pt x="287" y="967"/>
                  <a:pt x="302" y="951"/>
                </a:cubicBezTo>
                <a:cubicBezTo>
                  <a:pt x="304" y="949"/>
                  <a:pt x="306" y="946"/>
                  <a:pt x="308" y="944"/>
                </a:cubicBezTo>
                <a:cubicBezTo>
                  <a:pt x="309" y="943"/>
                  <a:pt x="309" y="943"/>
                  <a:pt x="309" y="943"/>
                </a:cubicBezTo>
                <a:cubicBezTo>
                  <a:pt x="332" y="917"/>
                  <a:pt x="371" y="873"/>
                  <a:pt x="417" y="872"/>
                </a:cubicBezTo>
                <a:cubicBezTo>
                  <a:pt x="439" y="871"/>
                  <a:pt x="460" y="880"/>
                  <a:pt x="479" y="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 rot="2700000">
            <a:off x="5482069" y="3394693"/>
            <a:ext cx="2144712" cy="2124075"/>
          </a:xfrm>
          <a:custGeom>
            <a:avLst/>
            <a:gdLst>
              <a:gd name="T0" fmla="*/ 210 w 1165"/>
              <a:gd name="T1" fmla="*/ 456 h 1154"/>
              <a:gd name="T2" fmla="*/ 11 w 1165"/>
              <a:gd name="T3" fmla="*/ 574 h 1154"/>
              <a:gd name="T4" fmla="*/ 114 w 1165"/>
              <a:gd name="T5" fmla="*/ 707 h 1154"/>
              <a:gd name="T6" fmla="*/ 199 w 1165"/>
              <a:gd name="T7" fmla="*/ 764 h 1154"/>
              <a:gd name="T8" fmla="*/ 265 w 1165"/>
              <a:gd name="T9" fmla="*/ 760 h 1154"/>
              <a:gd name="T10" fmla="*/ 285 w 1165"/>
              <a:gd name="T11" fmla="*/ 712 h 1154"/>
              <a:gd name="T12" fmla="*/ 332 w 1165"/>
              <a:gd name="T13" fmla="*/ 641 h 1154"/>
              <a:gd name="T14" fmla="*/ 420 w 1165"/>
              <a:gd name="T15" fmla="*/ 657 h 1154"/>
              <a:gd name="T16" fmla="*/ 474 w 1165"/>
              <a:gd name="T17" fmla="*/ 702 h 1154"/>
              <a:gd name="T18" fmla="*/ 521 w 1165"/>
              <a:gd name="T19" fmla="*/ 802 h 1154"/>
              <a:gd name="T20" fmla="*/ 469 w 1165"/>
              <a:gd name="T21" fmla="*/ 842 h 1154"/>
              <a:gd name="T22" fmla="*/ 406 w 1165"/>
              <a:gd name="T23" fmla="*/ 931 h 1154"/>
              <a:gd name="T24" fmla="*/ 516 w 1165"/>
              <a:gd name="T25" fmla="*/ 1091 h 1154"/>
              <a:gd name="T26" fmla="*/ 603 w 1165"/>
              <a:gd name="T27" fmla="*/ 1152 h 1154"/>
              <a:gd name="T28" fmla="*/ 610 w 1165"/>
              <a:gd name="T29" fmla="*/ 1154 h 1154"/>
              <a:gd name="T30" fmla="*/ 775 w 1165"/>
              <a:gd name="T31" fmla="*/ 1066 h 1154"/>
              <a:gd name="T32" fmla="*/ 790 w 1165"/>
              <a:gd name="T33" fmla="*/ 916 h 1154"/>
              <a:gd name="T34" fmla="*/ 668 w 1165"/>
              <a:gd name="T35" fmla="*/ 813 h 1154"/>
              <a:gd name="T36" fmla="*/ 778 w 1165"/>
              <a:gd name="T37" fmla="*/ 676 h 1154"/>
              <a:gd name="T38" fmla="*/ 841 w 1165"/>
              <a:gd name="T39" fmla="*/ 728 h 1154"/>
              <a:gd name="T40" fmla="*/ 900 w 1165"/>
              <a:gd name="T41" fmla="*/ 812 h 1154"/>
              <a:gd name="T42" fmla="*/ 1165 w 1165"/>
              <a:gd name="T43" fmla="*/ 600 h 1154"/>
              <a:gd name="T44" fmla="*/ 996 w 1165"/>
              <a:gd name="T45" fmla="*/ 390 h 1154"/>
              <a:gd name="T46" fmla="*/ 824 w 1165"/>
              <a:gd name="T47" fmla="*/ 447 h 1154"/>
              <a:gd name="T48" fmla="*/ 649 w 1165"/>
              <a:gd name="T49" fmla="*/ 407 h 1154"/>
              <a:gd name="T50" fmla="*/ 640 w 1165"/>
              <a:gd name="T51" fmla="*/ 309 h 1154"/>
              <a:gd name="T52" fmla="*/ 754 w 1165"/>
              <a:gd name="T53" fmla="*/ 159 h 1154"/>
              <a:gd name="T54" fmla="*/ 556 w 1165"/>
              <a:gd name="T55" fmla="*/ 0 h 1154"/>
              <a:gd name="T56" fmla="*/ 330 w 1165"/>
              <a:gd name="T57" fmla="*/ 254 h 1154"/>
              <a:gd name="T58" fmla="*/ 248 w 1165"/>
              <a:gd name="T59" fmla="*/ 168 h 1154"/>
              <a:gd name="T60" fmla="*/ 71 w 1165"/>
              <a:gd name="T61" fmla="*/ 107 h 1154"/>
              <a:gd name="T62" fmla="*/ 106 w 1165"/>
              <a:gd name="T63" fmla="*/ 307 h 1154"/>
              <a:gd name="T64" fmla="*/ 210 w 1165"/>
              <a:gd name="T65" fmla="*/ 456 h 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5" h="1154">
                <a:moveTo>
                  <a:pt x="210" y="456"/>
                </a:moveTo>
                <a:cubicBezTo>
                  <a:pt x="187" y="512"/>
                  <a:pt x="61" y="558"/>
                  <a:pt x="11" y="574"/>
                </a:cubicBezTo>
                <a:cubicBezTo>
                  <a:pt x="20" y="589"/>
                  <a:pt x="63" y="656"/>
                  <a:pt x="114" y="707"/>
                </a:cubicBezTo>
                <a:cubicBezTo>
                  <a:pt x="146" y="739"/>
                  <a:pt x="175" y="758"/>
                  <a:pt x="199" y="764"/>
                </a:cubicBezTo>
                <a:cubicBezTo>
                  <a:pt x="230" y="771"/>
                  <a:pt x="252" y="769"/>
                  <a:pt x="265" y="760"/>
                </a:cubicBezTo>
                <a:cubicBezTo>
                  <a:pt x="280" y="750"/>
                  <a:pt x="283" y="730"/>
                  <a:pt x="285" y="712"/>
                </a:cubicBezTo>
                <a:cubicBezTo>
                  <a:pt x="288" y="687"/>
                  <a:pt x="304" y="654"/>
                  <a:pt x="332" y="641"/>
                </a:cubicBezTo>
                <a:cubicBezTo>
                  <a:pt x="350" y="633"/>
                  <a:pt x="380" y="629"/>
                  <a:pt x="420" y="657"/>
                </a:cubicBezTo>
                <a:cubicBezTo>
                  <a:pt x="440" y="671"/>
                  <a:pt x="459" y="687"/>
                  <a:pt x="474" y="702"/>
                </a:cubicBezTo>
                <a:cubicBezTo>
                  <a:pt x="501" y="729"/>
                  <a:pt x="530" y="768"/>
                  <a:pt x="521" y="802"/>
                </a:cubicBezTo>
                <a:cubicBezTo>
                  <a:pt x="515" y="822"/>
                  <a:pt x="498" y="835"/>
                  <a:pt x="469" y="842"/>
                </a:cubicBezTo>
                <a:cubicBezTo>
                  <a:pt x="394" y="860"/>
                  <a:pt x="400" y="895"/>
                  <a:pt x="406" y="931"/>
                </a:cubicBezTo>
                <a:cubicBezTo>
                  <a:pt x="409" y="952"/>
                  <a:pt x="457" y="1032"/>
                  <a:pt x="516" y="1091"/>
                </a:cubicBezTo>
                <a:cubicBezTo>
                  <a:pt x="547" y="1122"/>
                  <a:pt x="577" y="1143"/>
                  <a:pt x="603" y="1152"/>
                </a:cubicBezTo>
                <a:cubicBezTo>
                  <a:pt x="610" y="1154"/>
                  <a:pt x="610" y="1154"/>
                  <a:pt x="610" y="1154"/>
                </a:cubicBezTo>
                <a:cubicBezTo>
                  <a:pt x="673" y="1130"/>
                  <a:pt x="748" y="1084"/>
                  <a:pt x="775" y="1066"/>
                </a:cubicBezTo>
                <a:cubicBezTo>
                  <a:pt x="808" y="1044"/>
                  <a:pt x="849" y="1009"/>
                  <a:pt x="790" y="916"/>
                </a:cubicBezTo>
                <a:cubicBezTo>
                  <a:pt x="731" y="823"/>
                  <a:pt x="684" y="879"/>
                  <a:pt x="668" y="813"/>
                </a:cubicBezTo>
                <a:cubicBezTo>
                  <a:pt x="653" y="748"/>
                  <a:pt x="722" y="687"/>
                  <a:pt x="778" y="676"/>
                </a:cubicBezTo>
                <a:cubicBezTo>
                  <a:pt x="834" y="665"/>
                  <a:pt x="837" y="696"/>
                  <a:pt x="841" y="728"/>
                </a:cubicBezTo>
                <a:cubicBezTo>
                  <a:pt x="845" y="760"/>
                  <a:pt x="865" y="790"/>
                  <a:pt x="900" y="812"/>
                </a:cubicBezTo>
                <a:cubicBezTo>
                  <a:pt x="1017" y="862"/>
                  <a:pt x="1109" y="740"/>
                  <a:pt x="1165" y="600"/>
                </a:cubicBezTo>
                <a:cubicBezTo>
                  <a:pt x="1162" y="575"/>
                  <a:pt x="1072" y="454"/>
                  <a:pt x="996" y="390"/>
                </a:cubicBezTo>
                <a:cubicBezTo>
                  <a:pt x="921" y="325"/>
                  <a:pt x="856" y="359"/>
                  <a:pt x="824" y="447"/>
                </a:cubicBezTo>
                <a:cubicBezTo>
                  <a:pt x="792" y="536"/>
                  <a:pt x="673" y="428"/>
                  <a:pt x="649" y="407"/>
                </a:cubicBezTo>
                <a:cubicBezTo>
                  <a:pt x="625" y="386"/>
                  <a:pt x="588" y="318"/>
                  <a:pt x="640" y="309"/>
                </a:cubicBezTo>
                <a:cubicBezTo>
                  <a:pt x="692" y="299"/>
                  <a:pt x="783" y="233"/>
                  <a:pt x="754" y="159"/>
                </a:cubicBezTo>
                <a:cubicBezTo>
                  <a:pt x="724" y="84"/>
                  <a:pt x="650" y="49"/>
                  <a:pt x="556" y="0"/>
                </a:cubicBezTo>
                <a:cubicBezTo>
                  <a:pt x="504" y="201"/>
                  <a:pt x="357" y="266"/>
                  <a:pt x="330" y="254"/>
                </a:cubicBezTo>
                <a:cubicBezTo>
                  <a:pt x="304" y="241"/>
                  <a:pt x="238" y="217"/>
                  <a:pt x="248" y="168"/>
                </a:cubicBezTo>
                <a:cubicBezTo>
                  <a:pt x="266" y="100"/>
                  <a:pt x="133" y="37"/>
                  <a:pt x="71" y="107"/>
                </a:cubicBezTo>
                <a:cubicBezTo>
                  <a:pt x="0" y="187"/>
                  <a:pt x="26" y="309"/>
                  <a:pt x="106" y="307"/>
                </a:cubicBezTo>
                <a:cubicBezTo>
                  <a:pt x="186" y="306"/>
                  <a:pt x="238" y="386"/>
                  <a:pt x="210" y="4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6" name="Freeform 12"/>
          <p:cNvSpPr>
            <a:spLocks/>
          </p:cNvSpPr>
          <p:nvPr/>
        </p:nvSpPr>
        <p:spPr bwMode="auto">
          <a:xfrm rot="2700000">
            <a:off x="3977235" y="3421867"/>
            <a:ext cx="2160587" cy="2122488"/>
          </a:xfrm>
          <a:custGeom>
            <a:avLst/>
            <a:gdLst>
              <a:gd name="T0" fmla="*/ 1103 w 1174"/>
              <a:gd name="T1" fmla="*/ 1014 h 1154"/>
              <a:gd name="T2" fmla="*/ 1106 w 1174"/>
              <a:gd name="T3" fmla="*/ 878 h 1154"/>
              <a:gd name="T4" fmla="*/ 1057 w 1174"/>
              <a:gd name="T5" fmla="*/ 843 h 1154"/>
              <a:gd name="T6" fmla="*/ 1023 w 1174"/>
              <a:gd name="T7" fmla="*/ 815 h 1154"/>
              <a:gd name="T8" fmla="*/ 990 w 1174"/>
              <a:gd name="T9" fmla="*/ 728 h 1154"/>
              <a:gd name="T10" fmla="*/ 1170 w 1174"/>
              <a:gd name="T11" fmla="*/ 590 h 1154"/>
              <a:gd name="T12" fmla="*/ 1174 w 1174"/>
              <a:gd name="T13" fmla="*/ 589 h 1154"/>
              <a:gd name="T14" fmla="*/ 1167 w 1174"/>
              <a:gd name="T15" fmla="*/ 586 h 1154"/>
              <a:gd name="T16" fmla="*/ 1072 w 1174"/>
              <a:gd name="T17" fmla="*/ 520 h 1154"/>
              <a:gd name="T18" fmla="*/ 956 w 1174"/>
              <a:gd name="T19" fmla="*/ 350 h 1154"/>
              <a:gd name="T20" fmla="*/ 1034 w 1174"/>
              <a:gd name="T21" fmla="*/ 238 h 1154"/>
              <a:gd name="T22" fmla="*/ 1071 w 1174"/>
              <a:gd name="T23" fmla="*/ 211 h 1154"/>
              <a:gd name="T24" fmla="*/ 1030 w 1174"/>
              <a:gd name="T25" fmla="*/ 132 h 1154"/>
              <a:gd name="T26" fmla="*/ 979 w 1174"/>
              <a:gd name="T27" fmla="*/ 89 h 1154"/>
              <a:gd name="T28" fmla="*/ 910 w 1174"/>
              <a:gd name="T29" fmla="*/ 74 h 1154"/>
              <a:gd name="T30" fmla="*/ 875 w 1174"/>
              <a:gd name="T31" fmla="*/ 129 h 1154"/>
              <a:gd name="T32" fmla="*/ 847 w 1174"/>
              <a:gd name="T33" fmla="*/ 191 h 1154"/>
              <a:gd name="T34" fmla="*/ 765 w 1174"/>
              <a:gd name="T35" fmla="*/ 198 h 1154"/>
              <a:gd name="T36" fmla="*/ 670 w 1174"/>
              <a:gd name="T37" fmla="*/ 136 h 1154"/>
              <a:gd name="T38" fmla="*/ 565 w 1174"/>
              <a:gd name="T39" fmla="*/ 0 h 1154"/>
              <a:gd name="T40" fmla="*/ 501 w 1174"/>
              <a:gd name="T41" fmla="*/ 48 h 1154"/>
              <a:gd name="T42" fmla="*/ 384 w 1174"/>
              <a:gd name="T43" fmla="*/ 224 h 1154"/>
              <a:gd name="T44" fmla="*/ 410 w 1174"/>
              <a:gd name="T45" fmla="*/ 301 h 1154"/>
              <a:gd name="T46" fmla="*/ 464 w 1174"/>
              <a:gd name="T47" fmla="*/ 324 h 1154"/>
              <a:gd name="T48" fmla="*/ 465 w 1174"/>
              <a:gd name="T49" fmla="*/ 324 h 1154"/>
              <a:gd name="T50" fmla="*/ 480 w 1174"/>
              <a:gd name="T51" fmla="*/ 327 h 1154"/>
              <a:gd name="T52" fmla="*/ 493 w 1174"/>
              <a:gd name="T53" fmla="*/ 330 h 1154"/>
              <a:gd name="T54" fmla="*/ 494 w 1174"/>
              <a:gd name="T55" fmla="*/ 344 h 1154"/>
              <a:gd name="T56" fmla="*/ 385 w 1174"/>
              <a:gd name="T57" fmla="*/ 505 h 1154"/>
              <a:gd name="T58" fmla="*/ 299 w 1174"/>
              <a:gd name="T59" fmla="*/ 525 h 1154"/>
              <a:gd name="T60" fmla="*/ 280 w 1174"/>
              <a:gd name="T61" fmla="*/ 522 h 1154"/>
              <a:gd name="T62" fmla="*/ 283 w 1174"/>
              <a:gd name="T63" fmla="*/ 502 h 1154"/>
              <a:gd name="T64" fmla="*/ 255 w 1174"/>
              <a:gd name="T65" fmla="*/ 435 h 1154"/>
              <a:gd name="T66" fmla="*/ 196 w 1174"/>
              <a:gd name="T67" fmla="*/ 401 h 1154"/>
              <a:gd name="T68" fmla="*/ 85 w 1174"/>
              <a:gd name="T69" fmla="*/ 459 h 1154"/>
              <a:gd name="T70" fmla="*/ 4 w 1174"/>
              <a:gd name="T71" fmla="*/ 546 h 1154"/>
              <a:gd name="T72" fmla="*/ 3 w 1174"/>
              <a:gd name="T73" fmla="*/ 548 h 1154"/>
              <a:gd name="T74" fmla="*/ 0 w 1174"/>
              <a:gd name="T75" fmla="*/ 572 h 1154"/>
              <a:gd name="T76" fmla="*/ 13 w 1174"/>
              <a:gd name="T77" fmla="*/ 593 h 1154"/>
              <a:gd name="T78" fmla="*/ 135 w 1174"/>
              <a:gd name="T79" fmla="*/ 787 h 1154"/>
              <a:gd name="T80" fmla="*/ 145 w 1174"/>
              <a:gd name="T81" fmla="*/ 796 h 1154"/>
              <a:gd name="T82" fmla="*/ 258 w 1174"/>
              <a:gd name="T83" fmla="*/ 827 h 1154"/>
              <a:gd name="T84" fmla="*/ 327 w 1174"/>
              <a:gd name="T85" fmla="*/ 790 h 1154"/>
              <a:gd name="T86" fmla="*/ 335 w 1174"/>
              <a:gd name="T87" fmla="*/ 758 h 1154"/>
              <a:gd name="T88" fmla="*/ 378 w 1174"/>
              <a:gd name="T89" fmla="*/ 697 h 1154"/>
              <a:gd name="T90" fmla="*/ 379 w 1174"/>
              <a:gd name="T91" fmla="*/ 697 h 1154"/>
              <a:gd name="T92" fmla="*/ 380 w 1174"/>
              <a:gd name="T93" fmla="*/ 697 h 1154"/>
              <a:gd name="T94" fmla="*/ 498 w 1174"/>
              <a:gd name="T95" fmla="*/ 706 h 1154"/>
              <a:gd name="T96" fmla="*/ 537 w 1174"/>
              <a:gd name="T97" fmla="*/ 787 h 1154"/>
              <a:gd name="T98" fmla="*/ 487 w 1174"/>
              <a:gd name="T99" fmla="*/ 857 h 1154"/>
              <a:gd name="T100" fmla="*/ 392 w 1174"/>
              <a:gd name="T101" fmla="*/ 938 h 1154"/>
              <a:gd name="T102" fmla="*/ 418 w 1174"/>
              <a:gd name="T103" fmla="*/ 1056 h 1154"/>
              <a:gd name="T104" fmla="*/ 606 w 1174"/>
              <a:gd name="T105" fmla="*/ 1152 h 1154"/>
              <a:gd name="T106" fmla="*/ 615 w 1174"/>
              <a:gd name="T107" fmla="*/ 1154 h 1154"/>
              <a:gd name="T108" fmla="*/ 616 w 1174"/>
              <a:gd name="T109" fmla="*/ 1144 h 1154"/>
              <a:gd name="T110" fmla="*/ 759 w 1174"/>
              <a:gd name="T111" fmla="*/ 932 h 1154"/>
              <a:gd name="T112" fmla="*/ 815 w 1174"/>
              <a:gd name="T113" fmla="*/ 902 h 1154"/>
              <a:gd name="T114" fmla="*/ 882 w 1174"/>
              <a:gd name="T115" fmla="*/ 934 h 1154"/>
              <a:gd name="T116" fmla="*/ 915 w 1174"/>
              <a:gd name="T117" fmla="*/ 980 h 1154"/>
              <a:gd name="T118" fmla="*/ 938 w 1174"/>
              <a:gd name="T119" fmla="*/ 1020 h 1154"/>
              <a:gd name="T120" fmla="*/ 938 w 1174"/>
              <a:gd name="T121" fmla="*/ 1020 h 1154"/>
              <a:gd name="T122" fmla="*/ 1035 w 1174"/>
              <a:gd name="T123" fmla="*/ 1051 h 1154"/>
              <a:gd name="T124" fmla="*/ 1103 w 1174"/>
              <a:gd name="T125" fmla="*/ 1014 h 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74" h="1154">
                <a:moveTo>
                  <a:pt x="1103" y="1014"/>
                </a:moveTo>
                <a:cubicBezTo>
                  <a:pt x="1130" y="971"/>
                  <a:pt x="1152" y="925"/>
                  <a:pt x="1106" y="878"/>
                </a:cubicBezTo>
                <a:cubicBezTo>
                  <a:pt x="1094" y="866"/>
                  <a:pt x="1078" y="855"/>
                  <a:pt x="1057" y="843"/>
                </a:cubicBezTo>
                <a:cubicBezTo>
                  <a:pt x="1044" y="834"/>
                  <a:pt x="1032" y="824"/>
                  <a:pt x="1023" y="815"/>
                </a:cubicBezTo>
                <a:cubicBezTo>
                  <a:pt x="994" y="786"/>
                  <a:pt x="983" y="757"/>
                  <a:pt x="990" y="728"/>
                </a:cubicBezTo>
                <a:cubicBezTo>
                  <a:pt x="1006" y="663"/>
                  <a:pt x="1109" y="609"/>
                  <a:pt x="1170" y="590"/>
                </a:cubicBezTo>
                <a:cubicBezTo>
                  <a:pt x="1174" y="589"/>
                  <a:pt x="1174" y="589"/>
                  <a:pt x="1174" y="589"/>
                </a:cubicBezTo>
                <a:cubicBezTo>
                  <a:pt x="1167" y="586"/>
                  <a:pt x="1167" y="586"/>
                  <a:pt x="1167" y="586"/>
                </a:cubicBezTo>
                <a:cubicBezTo>
                  <a:pt x="1138" y="576"/>
                  <a:pt x="1105" y="554"/>
                  <a:pt x="1072" y="520"/>
                </a:cubicBezTo>
                <a:cubicBezTo>
                  <a:pt x="1015" y="463"/>
                  <a:pt x="961" y="379"/>
                  <a:pt x="956" y="350"/>
                </a:cubicBezTo>
                <a:cubicBezTo>
                  <a:pt x="950" y="312"/>
                  <a:pt x="942" y="260"/>
                  <a:pt x="1034" y="238"/>
                </a:cubicBezTo>
                <a:cubicBezTo>
                  <a:pt x="1066" y="230"/>
                  <a:pt x="1070" y="216"/>
                  <a:pt x="1071" y="211"/>
                </a:cubicBezTo>
                <a:cubicBezTo>
                  <a:pt x="1077" y="192"/>
                  <a:pt x="1062" y="163"/>
                  <a:pt x="1030" y="132"/>
                </a:cubicBezTo>
                <a:cubicBezTo>
                  <a:pt x="1015" y="117"/>
                  <a:pt x="997" y="102"/>
                  <a:pt x="979" y="89"/>
                </a:cubicBezTo>
                <a:cubicBezTo>
                  <a:pt x="953" y="71"/>
                  <a:pt x="929" y="66"/>
                  <a:pt x="910" y="74"/>
                </a:cubicBezTo>
                <a:cubicBezTo>
                  <a:pt x="890" y="83"/>
                  <a:pt x="877" y="109"/>
                  <a:pt x="875" y="129"/>
                </a:cubicBezTo>
                <a:cubicBezTo>
                  <a:pt x="873" y="145"/>
                  <a:pt x="870" y="175"/>
                  <a:pt x="847" y="191"/>
                </a:cubicBezTo>
                <a:cubicBezTo>
                  <a:pt x="829" y="204"/>
                  <a:pt x="802" y="207"/>
                  <a:pt x="765" y="198"/>
                </a:cubicBezTo>
                <a:cubicBezTo>
                  <a:pt x="736" y="192"/>
                  <a:pt x="705" y="172"/>
                  <a:pt x="670" y="136"/>
                </a:cubicBezTo>
                <a:cubicBezTo>
                  <a:pt x="619" y="85"/>
                  <a:pt x="577" y="21"/>
                  <a:pt x="565" y="0"/>
                </a:cubicBezTo>
                <a:cubicBezTo>
                  <a:pt x="545" y="18"/>
                  <a:pt x="521" y="34"/>
                  <a:pt x="501" y="48"/>
                </a:cubicBezTo>
                <a:cubicBezTo>
                  <a:pt x="438" y="90"/>
                  <a:pt x="380" y="129"/>
                  <a:pt x="384" y="224"/>
                </a:cubicBezTo>
                <a:cubicBezTo>
                  <a:pt x="386" y="260"/>
                  <a:pt x="394" y="285"/>
                  <a:pt x="410" y="301"/>
                </a:cubicBezTo>
                <a:cubicBezTo>
                  <a:pt x="426" y="317"/>
                  <a:pt x="447" y="321"/>
                  <a:pt x="464" y="324"/>
                </a:cubicBezTo>
                <a:cubicBezTo>
                  <a:pt x="465" y="324"/>
                  <a:pt x="465" y="324"/>
                  <a:pt x="465" y="324"/>
                </a:cubicBezTo>
                <a:cubicBezTo>
                  <a:pt x="471" y="325"/>
                  <a:pt x="476" y="326"/>
                  <a:pt x="480" y="327"/>
                </a:cubicBezTo>
                <a:cubicBezTo>
                  <a:pt x="493" y="330"/>
                  <a:pt x="493" y="330"/>
                  <a:pt x="493" y="330"/>
                </a:cubicBezTo>
                <a:cubicBezTo>
                  <a:pt x="494" y="344"/>
                  <a:pt x="494" y="344"/>
                  <a:pt x="494" y="344"/>
                </a:cubicBezTo>
                <a:cubicBezTo>
                  <a:pt x="504" y="440"/>
                  <a:pt x="414" y="491"/>
                  <a:pt x="385" y="505"/>
                </a:cubicBezTo>
                <a:cubicBezTo>
                  <a:pt x="348" y="522"/>
                  <a:pt x="315" y="528"/>
                  <a:pt x="299" y="525"/>
                </a:cubicBezTo>
                <a:cubicBezTo>
                  <a:pt x="280" y="522"/>
                  <a:pt x="280" y="522"/>
                  <a:pt x="280" y="522"/>
                </a:cubicBezTo>
                <a:cubicBezTo>
                  <a:pt x="283" y="502"/>
                  <a:pt x="283" y="502"/>
                  <a:pt x="283" y="502"/>
                </a:cubicBezTo>
                <a:cubicBezTo>
                  <a:pt x="286" y="481"/>
                  <a:pt x="275" y="456"/>
                  <a:pt x="255" y="435"/>
                </a:cubicBezTo>
                <a:cubicBezTo>
                  <a:pt x="239" y="419"/>
                  <a:pt x="218" y="407"/>
                  <a:pt x="196" y="401"/>
                </a:cubicBezTo>
                <a:cubicBezTo>
                  <a:pt x="174" y="395"/>
                  <a:pt x="134" y="416"/>
                  <a:pt x="85" y="459"/>
                </a:cubicBezTo>
                <a:cubicBezTo>
                  <a:pt x="41" y="498"/>
                  <a:pt x="8" y="539"/>
                  <a:pt x="4" y="546"/>
                </a:cubicBezTo>
                <a:cubicBezTo>
                  <a:pt x="3" y="547"/>
                  <a:pt x="3" y="548"/>
                  <a:pt x="3" y="548"/>
                </a:cubicBezTo>
                <a:cubicBezTo>
                  <a:pt x="0" y="572"/>
                  <a:pt x="0" y="572"/>
                  <a:pt x="0" y="572"/>
                </a:cubicBezTo>
                <a:cubicBezTo>
                  <a:pt x="4" y="578"/>
                  <a:pt x="8" y="585"/>
                  <a:pt x="13" y="593"/>
                </a:cubicBezTo>
                <a:cubicBezTo>
                  <a:pt x="44" y="648"/>
                  <a:pt x="97" y="737"/>
                  <a:pt x="135" y="787"/>
                </a:cubicBezTo>
                <a:cubicBezTo>
                  <a:pt x="138" y="790"/>
                  <a:pt x="142" y="793"/>
                  <a:pt x="145" y="796"/>
                </a:cubicBezTo>
                <a:cubicBezTo>
                  <a:pt x="172" y="824"/>
                  <a:pt x="214" y="835"/>
                  <a:pt x="258" y="827"/>
                </a:cubicBezTo>
                <a:cubicBezTo>
                  <a:pt x="291" y="821"/>
                  <a:pt x="319" y="806"/>
                  <a:pt x="327" y="790"/>
                </a:cubicBezTo>
                <a:cubicBezTo>
                  <a:pt x="331" y="781"/>
                  <a:pt x="333" y="770"/>
                  <a:pt x="335" y="758"/>
                </a:cubicBezTo>
                <a:cubicBezTo>
                  <a:pt x="342" y="723"/>
                  <a:pt x="348" y="701"/>
                  <a:pt x="378" y="697"/>
                </a:cubicBezTo>
                <a:cubicBezTo>
                  <a:pt x="379" y="697"/>
                  <a:pt x="379" y="697"/>
                  <a:pt x="379" y="697"/>
                </a:cubicBezTo>
                <a:cubicBezTo>
                  <a:pt x="380" y="697"/>
                  <a:pt x="380" y="697"/>
                  <a:pt x="380" y="697"/>
                </a:cubicBezTo>
                <a:cubicBezTo>
                  <a:pt x="435" y="678"/>
                  <a:pt x="472" y="680"/>
                  <a:pt x="498" y="706"/>
                </a:cubicBezTo>
                <a:cubicBezTo>
                  <a:pt x="517" y="725"/>
                  <a:pt x="528" y="758"/>
                  <a:pt x="537" y="787"/>
                </a:cubicBezTo>
                <a:cubicBezTo>
                  <a:pt x="547" y="821"/>
                  <a:pt x="528" y="834"/>
                  <a:pt x="487" y="857"/>
                </a:cubicBezTo>
                <a:cubicBezTo>
                  <a:pt x="457" y="874"/>
                  <a:pt x="418" y="895"/>
                  <a:pt x="392" y="938"/>
                </a:cubicBezTo>
                <a:cubicBezTo>
                  <a:pt x="369" y="975"/>
                  <a:pt x="378" y="1016"/>
                  <a:pt x="418" y="1056"/>
                </a:cubicBezTo>
                <a:cubicBezTo>
                  <a:pt x="467" y="1105"/>
                  <a:pt x="552" y="1142"/>
                  <a:pt x="606" y="1152"/>
                </a:cubicBezTo>
                <a:cubicBezTo>
                  <a:pt x="615" y="1154"/>
                  <a:pt x="615" y="1154"/>
                  <a:pt x="615" y="1154"/>
                </a:cubicBezTo>
                <a:cubicBezTo>
                  <a:pt x="616" y="1144"/>
                  <a:pt x="616" y="1144"/>
                  <a:pt x="616" y="1144"/>
                </a:cubicBezTo>
                <a:cubicBezTo>
                  <a:pt x="617" y="1116"/>
                  <a:pt x="687" y="1012"/>
                  <a:pt x="759" y="932"/>
                </a:cubicBezTo>
                <a:cubicBezTo>
                  <a:pt x="777" y="912"/>
                  <a:pt x="796" y="902"/>
                  <a:pt x="815" y="902"/>
                </a:cubicBezTo>
                <a:cubicBezTo>
                  <a:pt x="842" y="901"/>
                  <a:pt x="866" y="919"/>
                  <a:pt x="882" y="934"/>
                </a:cubicBezTo>
                <a:cubicBezTo>
                  <a:pt x="895" y="947"/>
                  <a:pt x="907" y="963"/>
                  <a:pt x="915" y="980"/>
                </a:cubicBezTo>
                <a:cubicBezTo>
                  <a:pt x="919" y="995"/>
                  <a:pt x="926" y="1009"/>
                  <a:pt x="938" y="1020"/>
                </a:cubicBezTo>
                <a:cubicBezTo>
                  <a:pt x="938" y="1020"/>
                  <a:pt x="938" y="1020"/>
                  <a:pt x="938" y="1020"/>
                </a:cubicBezTo>
                <a:cubicBezTo>
                  <a:pt x="961" y="1043"/>
                  <a:pt x="998" y="1055"/>
                  <a:pt x="1035" y="1051"/>
                </a:cubicBezTo>
                <a:cubicBezTo>
                  <a:pt x="1065" y="1047"/>
                  <a:pt x="1090" y="1034"/>
                  <a:pt x="1103" y="10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7" name="TextBox 6"/>
          <p:cNvSpPr txBox="1"/>
          <p:nvPr/>
        </p:nvSpPr>
        <p:spPr>
          <a:xfrm>
            <a:off x="7931886" y="4041254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Fast</a:t>
            </a:r>
            <a:endParaRPr lang="id-ID" sz="1600" b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93945" y="4410586"/>
            <a:ext cx="205624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Customers can access the app 24/7 and because their data is readily available to the app, customers can avoid calls or emails to customer care for any queries.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1886" y="2286459"/>
            <a:ext cx="62388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latin typeface="+mj-lt"/>
              </a:rPr>
              <a:t>Guide</a:t>
            </a:r>
            <a:endParaRPr lang="id-ID" sz="1400" b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31886" y="2528711"/>
            <a:ext cx="2056247" cy="132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dirty="0">
                <a:solidFill>
                  <a:schemeClr val="tx2"/>
                </a:solidFill>
              </a:rPr>
              <a:t>Guidance provided on common issues or regulatory questions customers have.</a:t>
            </a:r>
          </a:p>
          <a:p>
            <a:r>
              <a:rPr lang="en-US" sz="1333" dirty="0">
                <a:solidFill>
                  <a:schemeClr val="tx2"/>
                </a:solidFill>
              </a:rPr>
              <a:t>Example : How to reduce Chargebacks?</a:t>
            </a:r>
            <a:endParaRPr lang="id-ID" sz="1333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0794" y="2359434"/>
            <a:ext cx="1428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latin typeface="+mj-lt"/>
              </a:rPr>
              <a:t>Data at Fingertips</a:t>
            </a:r>
            <a:endParaRPr lang="id-ID" sz="14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1301" y="2635965"/>
            <a:ext cx="2177769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33" dirty="0">
                <a:solidFill>
                  <a:schemeClr val="tx2"/>
                </a:solidFill>
              </a:rPr>
              <a:t>Personalized answers to all transaction related data to the customers. E.g. Which store of mine had the least turnover last month?</a:t>
            </a:r>
            <a:endParaRPr lang="id-ID" sz="1333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5122" y="4050404"/>
            <a:ext cx="66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+mj-lt"/>
              </a:rPr>
              <a:t>Smart</a:t>
            </a:r>
            <a:endParaRPr lang="id-ID" sz="1600" b="1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11966" y="4456731"/>
            <a:ext cx="2177769" cy="1528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33" dirty="0">
                <a:solidFill>
                  <a:schemeClr val="tx2"/>
                </a:solidFill>
              </a:rPr>
              <a:t>The app uses AI/ML, which makes the app capable of continuously acquiring new knowledge, elevating customer experiences to unprecedented levels over time</a:t>
            </a:r>
            <a:endParaRPr lang="id-ID" sz="1333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4856096" y="267244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D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6342183" y="416741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F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4830696" y="4278084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S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6289513" y="2692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G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1277131C-015B-5F6D-8DCA-C4349BB4B7E7}"/>
              </a:ext>
            </a:extLst>
          </p:cNvPr>
          <p:cNvSpPr txBox="1">
            <a:spLocks/>
          </p:cNvSpPr>
          <p:nvPr/>
        </p:nvSpPr>
        <p:spPr>
          <a:xfrm>
            <a:off x="7956871" y="6531051"/>
            <a:ext cx="4114800" cy="259900"/>
          </a:xfrm>
          <a:prstGeom prst="rect">
            <a:avLst/>
          </a:prstGeom>
        </p:spPr>
        <p:txBody>
          <a:bodyPr vert="horz" lIns="0" tIns="60960" rIns="121920" bIns="6096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609570"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cs typeface="Open Sans"/>
              </a:rPr>
              <a:t>LTC-Hackers-space team Presentation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BE6BB-ACE6-989C-9418-FA76070E135F}"/>
              </a:ext>
            </a:extLst>
          </p:cNvPr>
          <p:cNvSpPr txBox="1"/>
          <p:nvPr/>
        </p:nvSpPr>
        <p:spPr>
          <a:xfrm>
            <a:off x="1364974" y="655327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ea typeface="ＭＳ Ｐゴシック" charset="0"/>
              </a:rPr>
              <a:t>LTC-confidential</a:t>
            </a:r>
          </a:p>
        </p:txBody>
      </p:sp>
    </p:spTree>
    <p:extLst>
      <p:ext uri="{BB962C8B-B14F-4D97-AF65-F5344CB8AC3E}">
        <p14:creationId xmlns:p14="http://schemas.microsoft.com/office/powerpoint/2010/main" val="26966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92200" y="4921249"/>
            <a:ext cx="4983605" cy="151200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35016" y="4921249"/>
            <a:ext cx="4985251" cy="151200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36269" y="463243"/>
            <a:ext cx="1960547" cy="44151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04465" y="425143"/>
            <a:ext cx="1963836" cy="2672071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02091" y="3190876"/>
            <a:ext cx="1963836" cy="1674813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60236" y="424752"/>
            <a:ext cx="1960547" cy="4394665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163012" y="493250"/>
            <a:ext cx="1960547" cy="4394665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141951" y="474199"/>
            <a:ext cx="1960547" cy="2661115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41607" y="3190876"/>
            <a:ext cx="1960547" cy="1674813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17" name="TextBox 16"/>
          <p:cNvSpPr txBox="1"/>
          <p:nvPr/>
        </p:nvSpPr>
        <p:spPr>
          <a:xfrm>
            <a:off x="1066815" y="472375"/>
            <a:ext cx="1950680" cy="7487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2133" b="1">
                <a:solidFill>
                  <a:schemeClr val="bg1"/>
                </a:solidFill>
                <a:latin typeface="+mj-lt"/>
              </a:rPr>
              <a:t>Value Propositions</a:t>
            </a:r>
            <a:endParaRPr lang="en-US" sz="2133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Content Placeholder 19"/>
          <p:cNvSpPr txBox="1">
            <a:spLocks/>
          </p:cNvSpPr>
          <p:nvPr/>
        </p:nvSpPr>
        <p:spPr>
          <a:xfrm>
            <a:off x="995021" y="1717654"/>
            <a:ext cx="2075679" cy="29922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200" b="1" dirty="0"/>
              <a:t>Smart and Fast query resolution</a:t>
            </a:r>
            <a:r>
              <a:rPr lang="en-US" sz="1200" dirty="0"/>
              <a:t> platform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Easing workload on customer care team (</a:t>
            </a:r>
            <a:r>
              <a:rPr lang="en-US" sz="1200" b="1" dirty="0"/>
              <a:t>Cost reduction</a:t>
            </a:r>
            <a:r>
              <a:rPr lang="en-US" sz="1200" dirty="0"/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Enhancing customer trust in our application's data security and compliance.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24/7 Technical Support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200" dirty="0"/>
          </a:p>
        </p:txBody>
      </p:sp>
      <p:sp>
        <p:nvSpPr>
          <p:cNvPr id="19" name="Freeform 350"/>
          <p:cNvSpPr>
            <a:spLocks noEditPoints="1"/>
          </p:cNvSpPr>
          <p:nvPr/>
        </p:nvSpPr>
        <p:spPr bwMode="auto">
          <a:xfrm>
            <a:off x="1713826" y="1304683"/>
            <a:ext cx="481013" cy="360363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20" name="TextBox 19"/>
          <p:cNvSpPr txBox="1"/>
          <p:nvPr/>
        </p:nvSpPr>
        <p:spPr>
          <a:xfrm>
            <a:off x="7143079" y="474200"/>
            <a:ext cx="195068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Users</a:t>
            </a:r>
          </a:p>
        </p:txBody>
      </p:sp>
      <p:sp>
        <p:nvSpPr>
          <p:cNvPr id="21" name="Content Placeholder 19"/>
          <p:cNvSpPr txBox="1">
            <a:spLocks/>
          </p:cNvSpPr>
          <p:nvPr/>
        </p:nvSpPr>
        <p:spPr>
          <a:xfrm>
            <a:off x="7315200" y="1702715"/>
            <a:ext cx="1625600" cy="10938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IN" sz="1067" dirty="0"/>
              <a:t>The solution is targeted for patrons,SMB customers and  large-scale customers</a:t>
            </a:r>
            <a:endParaRPr lang="en-US" sz="1067" dirty="0"/>
          </a:p>
        </p:txBody>
      </p:sp>
      <p:sp>
        <p:nvSpPr>
          <p:cNvPr id="22" name="TextBox 21"/>
          <p:cNvSpPr txBox="1"/>
          <p:nvPr/>
        </p:nvSpPr>
        <p:spPr>
          <a:xfrm>
            <a:off x="7151817" y="3197286"/>
            <a:ext cx="195068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</a:rPr>
              <a:t>Modalities</a:t>
            </a:r>
          </a:p>
        </p:txBody>
      </p:sp>
      <p:sp>
        <p:nvSpPr>
          <p:cNvPr id="23" name="Content Placeholder 19"/>
          <p:cNvSpPr txBox="1">
            <a:spLocks/>
          </p:cNvSpPr>
          <p:nvPr/>
        </p:nvSpPr>
        <p:spPr>
          <a:xfrm>
            <a:off x="7135029" y="3680285"/>
            <a:ext cx="1987207" cy="10814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067"/>
              <a:t>The Solution can be accessed using Voice or Text on a computer/phone’s browser</a:t>
            </a:r>
            <a:endParaRPr lang="id-ID" sz="1067"/>
          </a:p>
        </p:txBody>
      </p:sp>
      <p:sp>
        <p:nvSpPr>
          <p:cNvPr id="24" name="TextBox 23"/>
          <p:cNvSpPr txBox="1"/>
          <p:nvPr/>
        </p:nvSpPr>
        <p:spPr>
          <a:xfrm>
            <a:off x="9169587" y="493250"/>
            <a:ext cx="1950680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CRM</a:t>
            </a:r>
            <a:endParaRPr lang="id-ID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Content Placeholder 19"/>
          <p:cNvSpPr txBox="1">
            <a:spLocks/>
          </p:cNvSpPr>
          <p:nvPr/>
        </p:nvSpPr>
        <p:spPr>
          <a:xfrm>
            <a:off x="9162668" y="2099609"/>
            <a:ext cx="1928341" cy="16743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Increasing LLOYDS’s Customer Satisfaction (CSAT) score, and thus increasing Customer Loyalty and reducing Churn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770583" y="1262477"/>
            <a:ext cx="618667" cy="405383"/>
            <a:chOff x="5757863" y="2919413"/>
            <a:chExt cx="695324" cy="455612"/>
          </a:xfrm>
          <a:solidFill>
            <a:schemeClr val="accent5"/>
          </a:solidFill>
        </p:grpSpPr>
        <p:sp>
          <p:nvSpPr>
            <p:cNvPr id="27" name="Freeform 477"/>
            <p:cNvSpPr>
              <a:spLocks noEditPoints="1"/>
            </p:cNvSpPr>
            <p:nvPr/>
          </p:nvSpPr>
          <p:spPr bwMode="auto">
            <a:xfrm>
              <a:off x="5875338" y="2919413"/>
              <a:ext cx="468312" cy="455612"/>
            </a:xfrm>
            <a:custGeom>
              <a:avLst/>
              <a:gdLst>
                <a:gd name="T0" fmla="*/ 223 w 223"/>
                <a:gd name="T1" fmla="*/ 216 h 216"/>
                <a:gd name="T2" fmla="*/ 0 w 223"/>
                <a:gd name="T3" fmla="*/ 216 h 216"/>
                <a:gd name="T4" fmla="*/ 0 w 223"/>
                <a:gd name="T5" fmla="*/ 211 h 216"/>
                <a:gd name="T6" fmla="*/ 83 w 223"/>
                <a:gd name="T7" fmla="*/ 144 h 216"/>
                <a:gd name="T8" fmla="*/ 85 w 223"/>
                <a:gd name="T9" fmla="*/ 137 h 216"/>
                <a:gd name="T10" fmla="*/ 67 w 223"/>
                <a:gd name="T11" fmla="*/ 103 h 216"/>
                <a:gd name="T12" fmla="*/ 58 w 223"/>
                <a:gd name="T13" fmla="*/ 92 h 216"/>
                <a:gd name="T14" fmla="*/ 60 w 223"/>
                <a:gd name="T15" fmla="*/ 67 h 216"/>
                <a:gd name="T16" fmla="*/ 60 w 223"/>
                <a:gd name="T17" fmla="*/ 67 h 216"/>
                <a:gd name="T18" fmla="*/ 71 w 223"/>
                <a:gd name="T19" fmla="*/ 15 h 216"/>
                <a:gd name="T20" fmla="*/ 111 w 223"/>
                <a:gd name="T21" fmla="*/ 0 h 216"/>
                <a:gd name="T22" fmla="*/ 151 w 223"/>
                <a:gd name="T23" fmla="*/ 15 h 216"/>
                <a:gd name="T24" fmla="*/ 163 w 223"/>
                <a:gd name="T25" fmla="*/ 67 h 216"/>
                <a:gd name="T26" fmla="*/ 163 w 223"/>
                <a:gd name="T27" fmla="*/ 67 h 216"/>
                <a:gd name="T28" fmla="*/ 165 w 223"/>
                <a:gd name="T29" fmla="*/ 92 h 216"/>
                <a:gd name="T30" fmla="*/ 156 w 223"/>
                <a:gd name="T31" fmla="*/ 103 h 216"/>
                <a:gd name="T32" fmla="*/ 138 w 223"/>
                <a:gd name="T33" fmla="*/ 137 h 216"/>
                <a:gd name="T34" fmla="*/ 140 w 223"/>
                <a:gd name="T35" fmla="*/ 144 h 216"/>
                <a:gd name="T36" fmla="*/ 223 w 223"/>
                <a:gd name="T37" fmla="*/ 211 h 216"/>
                <a:gd name="T38" fmla="*/ 223 w 223"/>
                <a:gd name="T39" fmla="*/ 216 h 216"/>
                <a:gd name="T40" fmla="*/ 12 w 223"/>
                <a:gd name="T41" fmla="*/ 205 h 216"/>
                <a:gd name="T42" fmla="*/ 211 w 223"/>
                <a:gd name="T43" fmla="*/ 205 h 216"/>
                <a:gd name="T44" fmla="*/ 181 w 223"/>
                <a:gd name="T45" fmla="*/ 175 h 216"/>
                <a:gd name="T46" fmla="*/ 137 w 223"/>
                <a:gd name="T47" fmla="*/ 155 h 216"/>
                <a:gd name="T48" fmla="*/ 127 w 223"/>
                <a:gd name="T49" fmla="*/ 134 h 216"/>
                <a:gd name="T50" fmla="*/ 127 w 223"/>
                <a:gd name="T51" fmla="*/ 132 h 216"/>
                <a:gd name="T52" fmla="*/ 128 w 223"/>
                <a:gd name="T53" fmla="*/ 130 h 216"/>
                <a:gd name="T54" fmla="*/ 145 w 223"/>
                <a:gd name="T55" fmla="*/ 98 h 216"/>
                <a:gd name="T56" fmla="*/ 146 w 223"/>
                <a:gd name="T57" fmla="*/ 93 h 216"/>
                <a:gd name="T58" fmla="*/ 151 w 223"/>
                <a:gd name="T59" fmla="*/ 93 h 216"/>
                <a:gd name="T60" fmla="*/ 155 w 223"/>
                <a:gd name="T61" fmla="*/ 86 h 216"/>
                <a:gd name="T62" fmla="*/ 153 w 223"/>
                <a:gd name="T63" fmla="*/ 74 h 216"/>
                <a:gd name="T64" fmla="*/ 151 w 223"/>
                <a:gd name="T65" fmla="*/ 72 h 216"/>
                <a:gd name="T66" fmla="*/ 151 w 223"/>
                <a:gd name="T67" fmla="*/ 69 h 216"/>
                <a:gd name="T68" fmla="*/ 151 w 223"/>
                <a:gd name="T69" fmla="*/ 66 h 216"/>
                <a:gd name="T70" fmla="*/ 143 w 223"/>
                <a:gd name="T71" fmla="*/ 23 h 216"/>
                <a:gd name="T72" fmla="*/ 111 w 223"/>
                <a:gd name="T73" fmla="*/ 12 h 216"/>
                <a:gd name="T74" fmla="*/ 80 w 223"/>
                <a:gd name="T75" fmla="*/ 23 h 216"/>
                <a:gd name="T76" fmla="*/ 72 w 223"/>
                <a:gd name="T77" fmla="*/ 66 h 216"/>
                <a:gd name="T78" fmla="*/ 72 w 223"/>
                <a:gd name="T79" fmla="*/ 69 h 216"/>
                <a:gd name="T80" fmla="*/ 72 w 223"/>
                <a:gd name="T81" fmla="*/ 72 h 216"/>
                <a:gd name="T82" fmla="*/ 70 w 223"/>
                <a:gd name="T83" fmla="*/ 74 h 216"/>
                <a:gd name="T84" fmla="*/ 68 w 223"/>
                <a:gd name="T85" fmla="*/ 86 h 216"/>
                <a:gd name="T86" fmla="*/ 72 w 223"/>
                <a:gd name="T87" fmla="*/ 93 h 216"/>
                <a:gd name="T88" fmla="*/ 77 w 223"/>
                <a:gd name="T89" fmla="*/ 93 h 216"/>
                <a:gd name="T90" fmla="*/ 77 w 223"/>
                <a:gd name="T91" fmla="*/ 98 h 216"/>
                <a:gd name="T92" fmla="*/ 95 w 223"/>
                <a:gd name="T93" fmla="*/ 130 h 216"/>
                <a:gd name="T94" fmla="*/ 96 w 223"/>
                <a:gd name="T95" fmla="*/ 132 h 216"/>
                <a:gd name="T96" fmla="*/ 96 w 223"/>
                <a:gd name="T97" fmla="*/ 134 h 216"/>
                <a:gd name="T98" fmla="*/ 86 w 223"/>
                <a:gd name="T99" fmla="*/ 155 h 216"/>
                <a:gd name="T100" fmla="*/ 42 w 223"/>
                <a:gd name="T101" fmla="*/ 175 h 216"/>
                <a:gd name="T102" fmla="*/ 12 w 223"/>
                <a:gd name="T103" fmla="*/ 20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3" h="216">
                  <a:moveTo>
                    <a:pt x="223" y="21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176"/>
                    <a:pt x="65" y="148"/>
                    <a:pt x="83" y="144"/>
                  </a:cubicBezTo>
                  <a:cubicBezTo>
                    <a:pt x="84" y="143"/>
                    <a:pt x="84" y="140"/>
                    <a:pt x="85" y="137"/>
                  </a:cubicBezTo>
                  <a:cubicBezTo>
                    <a:pt x="81" y="132"/>
                    <a:pt x="71" y="120"/>
                    <a:pt x="67" y="103"/>
                  </a:cubicBezTo>
                  <a:cubicBezTo>
                    <a:pt x="63" y="102"/>
                    <a:pt x="60" y="98"/>
                    <a:pt x="58" y="92"/>
                  </a:cubicBezTo>
                  <a:cubicBezTo>
                    <a:pt x="55" y="85"/>
                    <a:pt x="55" y="74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59" y="57"/>
                    <a:pt x="56" y="32"/>
                    <a:pt x="71" y="15"/>
                  </a:cubicBezTo>
                  <a:cubicBezTo>
                    <a:pt x="80" y="5"/>
                    <a:pt x="94" y="0"/>
                    <a:pt x="111" y="0"/>
                  </a:cubicBezTo>
                  <a:cubicBezTo>
                    <a:pt x="129" y="0"/>
                    <a:pt x="142" y="5"/>
                    <a:pt x="151" y="15"/>
                  </a:cubicBezTo>
                  <a:cubicBezTo>
                    <a:pt x="166" y="32"/>
                    <a:pt x="164" y="5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8" y="74"/>
                    <a:pt x="168" y="85"/>
                    <a:pt x="165" y="92"/>
                  </a:cubicBezTo>
                  <a:cubicBezTo>
                    <a:pt x="163" y="98"/>
                    <a:pt x="160" y="102"/>
                    <a:pt x="156" y="103"/>
                  </a:cubicBezTo>
                  <a:cubicBezTo>
                    <a:pt x="152" y="120"/>
                    <a:pt x="142" y="132"/>
                    <a:pt x="138" y="137"/>
                  </a:cubicBezTo>
                  <a:cubicBezTo>
                    <a:pt x="138" y="140"/>
                    <a:pt x="139" y="143"/>
                    <a:pt x="140" y="144"/>
                  </a:cubicBezTo>
                  <a:cubicBezTo>
                    <a:pt x="158" y="148"/>
                    <a:pt x="223" y="176"/>
                    <a:pt x="223" y="211"/>
                  </a:cubicBezTo>
                  <a:lnTo>
                    <a:pt x="223" y="216"/>
                  </a:lnTo>
                  <a:close/>
                  <a:moveTo>
                    <a:pt x="12" y="205"/>
                  </a:moveTo>
                  <a:cubicBezTo>
                    <a:pt x="211" y="205"/>
                    <a:pt x="211" y="205"/>
                    <a:pt x="211" y="205"/>
                  </a:cubicBezTo>
                  <a:cubicBezTo>
                    <a:pt x="208" y="195"/>
                    <a:pt x="197" y="185"/>
                    <a:pt x="181" y="175"/>
                  </a:cubicBezTo>
                  <a:cubicBezTo>
                    <a:pt x="164" y="164"/>
                    <a:pt x="144" y="157"/>
                    <a:pt x="137" y="155"/>
                  </a:cubicBezTo>
                  <a:cubicBezTo>
                    <a:pt x="128" y="154"/>
                    <a:pt x="127" y="140"/>
                    <a:pt x="127" y="134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42" y="116"/>
                    <a:pt x="145" y="98"/>
                  </a:cubicBezTo>
                  <a:cubicBezTo>
                    <a:pt x="146" y="93"/>
                    <a:pt x="146" y="93"/>
                    <a:pt x="146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2" y="93"/>
                    <a:pt x="154" y="91"/>
                    <a:pt x="155" y="86"/>
                  </a:cubicBezTo>
                  <a:cubicBezTo>
                    <a:pt x="156" y="81"/>
                    <a:pt x="155" y="76"/>
                    <a:pt x="153" y="74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51" y="69"/>
                    <a:pt x="151" y="69"/>
                    <a:pt x="151" y="69"/>
                  </a:cubicBezTo>
                  <a:cubicBezTo>
                    <a:pt x="151" y="68"/>
                    <a:pt x="151" y="67"/>
                    <a:pt x="151" y="66"/>
                  </a:cubicBezTo>
                  <a:cubicBezTo>
                    <a:pt x="152" y="57"/>
                    <a:pt x="154" y="36"/>
                    <a:pt x="143" y="23"/>
                  </a:cubicBezTo>
                  <a:cubicBezTo>
                    <a:pt x="136" y="15"/>
                    <a:pt x="126" y="12"/>
                    <a:pt x="111" y="12"/>
                  </a:cubicBezTo>
                  <a:cubicBezTo>
                    <a:pt x="97" y="12"/>
                    <a:pt x="87" y="15"/>
                    <a:pt x="80" y="23"/>
                  </a:cubicBezTo>
                  <a:cubicBezTo>
                    <a:pt x="68" y="36"/>
                    <a:pt x="71" y="57"/>
                    <a:pt x="72" y="66"/>
                  </a:cubicBezTo>
                  <a:cubicBezTo>
                    <a:pt x="72" y="67"/>
                    <a:pt x="72" y="68"/>
                    <a:pt x="72" y="69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67" y="76"/>
                    <a:pt x="67" y="81"/>
                    <a:pt x="68" y="86"/>
                  </a:cubicBezTo>
                  <a:cubicBezTo>
                    <a:pt x="69" y="91"/>
                    <a:pt x="71" y="93"/>
                    <a:pt x="72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80" y="116"/>
                    <a:pt x="94" y="130"/>
                    <a:pt x="95" y="130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40"/>
                    <a:pt x="95" y="154"/>
                    <a:pt x="86" y="155"/>
                  </a:cubicBezTo>
                  <a:cubicBezTo>
                    <a:pt x="79" y="157"/>
                    <a:pt x="59" y="164"/>
                    <a:pt x="42" y="175"/>
                  </a:cubicBezTo>
                  <a:cubicBezTo>
                    <a:pt x="25" y="185"/>
                    <a:pt x="15" y="195"/>
                    <a:pt x="12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8" name="Freeform 478"/>
            <p:cNvSpPr>
              <a:spLocks/>
            </p:cNvSpPr>
            <p:nvPr/>
          </p:nvSpPr>
          <p:spPr bwMode="auto">
            <a:xfrm>
              <a:off x="6216650" y="2936875"/>
              <a:ext cx="236537" cy="381000"/>
            </a:xfrm>
            <a:custGeom>
              <a:avLst/>
              <a:gdLst>
                <a:gd name="T0" fmla="*/ 43 w 113"/>
                <a:gd name="T1" fmla="*/ 120 h 181"/>
                <a:gd name="T2" fmla="*/ 42 w 113"/>
                <a:gd name="T3" fmla="*/ 114 h 181"/>
                <a:gd name="T4" fmla="*/ 57 w 113"/>
                <a:gd name="T5" fmla="*/ 86 h 181"/>
                <a:gd name="T6" fmla="*/ 64 w 113"/>
                <a:gd name="T7" fmla="*/ 77 h 181"/>
                <a:gd name="T8" fmla="*/ 62 w 113"/>
                <a:gd name="T9" fmla="*/ 56 h 181"/>
                <a:gd name="T10" fmla="*/ 62 w 113"/>
                <a:gd name="T11" fmla="*/ 56 h 181"/>
                <a:gd name="T12" fmla="*/ 53 w 113"/>
                <a:gd name="T13" fmla="*/ 13 h 181"/>
                <a:gd name="T14" fmla="*/ 19 w 113"/>
                <a:gd name="T15" fmla="*/ 0 h 181"/>
                <a:gd name="T16" fmla="*/ 0 w 113"/>
                <a:gd name="T17" fmla="*/ 4 h 181"/>
                <a:gd name="T18" fmla="*/ 5 w 113"/>
                <a:gd name="T19" fmla="*/ 12 h 181"/>
                <a:gd name="T20" fmla="*/ 19 w 113"/>
                <a:gd name="T21" fmla="*/ 10 h 181"/>
                <a:gd name="T22" fmla="*/ 46 w 113"/>
                <a:gd name="T23" fmla="*/ 19 h 181"/>
                <a:gd name="T24" fmla="*/ 53 w 113"/>
                <a:gd name="T25" fmla="*/ 55 h 181"/>
                <a:gd name="T26" fmla="*/ 52 w 113"/>
                <a:gd name="T27" fmla="*/ 58 h 181"/>
                <a:gd name="T28" fmla="*/ 52 w 113"/>
                <a:gd name="T29" fmla="*/ 60 h 181"/>
                <a:gd name="T30" fmla="*/ 54 w 113"/>
                <a:gd name="T31" fmla="*/ 62 h 181"/>
                <a:gd name="T32" fmla="*/ 56 w 113"/>
                <a:gd name="T33" fmla="*/ 72 h 181"/>
                <a:gd name="T34" fmla="*/ 52 w 113"/>
                <a:gd name="T35" fmla="*/ 78 h 181"/>
                <a:gd name="T36" fmla="*/ 48 w 113"/>
                <a:gd name="T37" fmla="*/ 78 h 181"/>
                <a:gd name="T38" fmla="*/ 48 w 113"/>
                <a:gd name="T39" fmla="*/ 82 h 181"/>
                <a:gd name="T40" fmla="*/ 33 w 113"/>
                <a:gd name="T41" fmla="*/ 109 h 181"/>
                <a:gd name="T42" fmla="*/ 32 w 113"/>
                <a:gd name="T43" fmla="*/ 110 h 181"/>
                <a:gd name="T44" fmla="*/ 32 w 113"/>
                <a:gd name="T45" fmla="*/ 112 h 181"/>
                <a:gd name="T46" fmla="*/ 41 w 113"/>
                <a:gd name="T47" fmla="*/ 130 h 181"/>
                <a:gd name="T48" fmla="*/ 77 w 113"/>
                <a:gd name="T49" fmla="*/ 146 h 181"/>
                <a:gd name="T50" fmla="*/ 102 w 113"/>
                <a:gd name="T51" fmla="*/ 171 h 181"/>
                <a:gd name="T52" fmla="*/ 58 w 113"/>
                <a:gd name="T53" fmla="*/ 171 h 181"/>
                <a:gd name="T54" fmla="*/ 65 w 113"/>
                <a:gd name="T55" fmla="*/ 181 h 181"/>
                <a:gd name="T56" fmla="*/ 113 w 113"/>
                <a:gd name="T57" fmla="*/ 181 h 181"/>
                <a:gd name="T58" fmla="*/ 113 w 113"/>
                <a:gd name="T59" fmla="*/ 176 h 181"/>
                <a:gd name="T60" fmla="*/ 43 w 113"/>
                <a:gd name="T61" fmla="*/ 1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3" h="181">
                  <a:moveTo>
                    <a:pt x="43" y="120"/>
                  </a:moveTo>
                  <a:cubicBezTo>
                    <a:pt x="42" y="119"/>
                    <a:pt x="42" y="117"/>
                    <a:pt x="42" y="114"/>
                  </a:cubicBezTo>
                  <a:cubicBezTo>
                    <a:pt x="45" y="110"/>
                    <a:pt x="53" y="100"/>
                    <a:pt x="57" y="86"/>
                  </a:cubicBezTo>
                  <a:cubicBezTo>
                    <a:pt x="60" y="85"/>
                    <a:pt x="62" y="82"/>
                    <a:pt x="64" y="77"/>
                  </a:cubicBezTo>
                  <a:cubicBezTo>
                    <a:pt x="66" y="71"/>
                    <a:pt x="67" y="62"/>
                    <a:pt x="62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48"/>
                    <a:pt x="65" y="27"/>
                    <a:pt x="53" y="13"/>
                  </a:cubicBezTo>
                  <a:cubicBezTo>
                    <a:pt x="45" y="5"/>
                    <a:pt x="34" y="0"/>
                    <a:pt x="19" y="0"/>
                  </a:cubicBezTo>
                  <a:cubicBezTo>
                    <a:pt x="12" y="0"/>
                    <a:pt x="5" y="2"/>
                    <a:pt x="0" y="4"/>
                  </a:cubicBezTo>
                  <a:cubicBezTo>
                    <a:pt x="2" y="6"/>
                    <a:pt x="3" y="9"/>
                    <a:pt x="5" y="12"/>
                  </a:cubicBezTo>
                  <a:cubicBezTo>
                    <a:pt x="9" y="11"/>
                    <a:pt x="14" y="10"/>
                    <a:pt x="19" y="10"/>
                  </a:cubicBezTo>
                  <a:cubicBezTo>
                    <a:pt x="31" y="10"/>
                    <a:pt x="40" y="13"/>
                    <a:pt x="46" y="19"/>
                  </a:cubicBezTo>
                  <a:cubicBezTo>
                    <a:pt x="55" y="30"/>
                    <a:pt x="53" y="48"/>
                    <a:pt x="53" y="55"/>
                  </a:cubicBezTo>
                  <a:cubicBezTo>
                    <a:pt x="52" y="56"/>
                    <a:pt x="52" y="57"/>
                    <a:pt x="52" y="58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6" y="63"/>
                    <a:pt x="57" y="68"/>
                    <a:pt x="56" y="72"/>
                  </a:cubicBezTo>
                  <a:cubicBezTo>
                    <a:pt x="55" y="76"/>
                    <a:pt x="53" y="78"/>
                    <a:pt x="52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5" y="97"/>
                    <a:pt x="34" y="109"/>
                    <a:pt x="33" y="109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117"/>
                    <a:pt x="33" y="129"/>
                    <a:pt x="41" y="130"/>
                  </a:cubicBezTo>
                  <a:cubicBezTo>
                    <a:pt x="47" y="131"/>
                    <a:pt x="63" y="137"/>
                    <a:pt x="77" y="146"/>
                  </a:cubicBezTo>
                  <a:cubicBezTo>
                    <a:pt x="91" y="154"/>
                    <a:pt x="100" y="163"/>
                    <a:pt x="10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60" y="174"/>
                    <a:pt x="63" y="177"/>
                    <a:pt x="65" y="181"/>
                  </a:cubicBezTo>
                  <a:cubicBezTo>
                    <a:pt x="113" y="181"/>
                    <a:pt x="113" y="181"/>
                    <a:pt x="113" y="181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47"/>
                    <a:pt x="58" y="123"/>
                    <a:pt x="43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9" name="Freeform 479"/>
            <p:cNvSpPr>
              <a:spLocks/>
            </p:cNvSpPr>
            <p:nvPr/>
          </p:nvSpPr>
          <p:spPr bwMode="auto">
            <a:xfrm>
              <a:off x="5757863" y="2936875"/>
              <a:ext cx="244475" cy="381000"/>
            </a:xfrm>
            <a:custGeom>
              <a:avLst/>
              <a:gdLst>
                <a:gd name="T0" fmla="*/ 59 w 116"/>
                <a:gd name="T1" fmla="*/ 171 h 181"/>
                <a:gd name="T2" fmla="*/ 11 w 116"/>
                <a:gd name="T3" fmla="*/ 171 h 181"/>
                <a:gd name="T4" fmla="*/ 35 w 116"/>
                <a:gd name="T5" fmla="*/ 146 h 181"/>
                <a:gd name="T6" fmla="*/ 72 w 116"/>
                <a:gd name="T7" fmla="*/ 130 h 181"/>
                <a:gd name="T8" fmla="*/ 81 w 116"/>
                <a:gd name="T9" fmla="*/ 112 h 181"/>
                <a:gd name="T10" fmla="*/ 81 w 116"/>
                <a:gd name="T11" fmla="*/ 110 h 181"/>
                <a:gd name="T12" fmla="*/ 79 w 116"/>
                <a:gd name="T13" fmla="*/ 109 h 181"/>
                <a:gd name="T14" fmla="*/ 65 w 116"/>
                <a:gd name="T15" fmla="*/ 82 h 181"/>
                <a:gd name="T16" fmla="*/ 64 w 116"/>
                <a:gd name="T17" fmla="*/ 78 h 181"/>
                <a:gd name="T18" fmla="*/ 60 w 116"/>
                <a:gd name="T19" fmla="*/ 78 h 181"/>
                <a:gd name="T20" fmla="*/ 57 w 116"/>
                <a:gd name="T21" fmla="*/ 72 h 181"/>
                <a:gd name="T22" fmla="*/ 59 w 116"/>
                <a:gd name="T23" fmla="*/ 62 h 181"/>
                <a:gd name="T24" fmla="*/ 61 w 116"/>
                <a:gd name="T25" fmla="*/ 60 h 181"/>
                <a:gd name="T26" fmla="*/ 60 w 116"/>
                <a:gd name="T27" fmla="*/ 58 h 181"/>
                <a:gd name="T28" fmla="*/ 60 w 116"/>
                <a:gd name="T29" fmla="*/ 55 h 181"/>
                <a:gd name="T30" fmla="*/ 67 w 116"/>
                <a:gd name="T31" fmla="*/ 19 h 181"/>
                <a:gd name="T32" fmla="*/ 93 w 116"/>
                <a:gd name="T33" fmla="*/ 10 h 181"/>
                <a:gd name="T34" fmla="*/ 112 w 116"/>
                <a:gd name="T35" fmla="*/ 13 h 181"/>
                <a:gd name="T36" fmla="*/ 116 w 116"/>
                <a:gd name="T37" fmla="*/ 5 h 181"/>
                <a:gd name="T38" fmla="*/ 93 w 116"/>
                <a:gd name="T39" fmla="*/ 0 h 181"/>
                <a:gd name="T40" fmla="*/ 60 w 116"/>
                <a:gd name="T41" fmla="*/ 13 h 181"/>
                <a:gd name="T42" fmla="*/ 51 w 116"/>
                <a:gd name="T43" fmla="*/ 56 h 181"/>
                <a:gd name="T44" fmla="*/ 51 w 116"/>
                <a:gd name="T45" fmla="*/ 56 h 181"/>
                <a:gd name="T46" fmla="*/ 49 w 116"/>
                <a:gd name="T47" fmla="*/ 77 h 181"/>
                <a:gd name="T48" fmla="*/ 56 w 116"/>
                <a:gd name="T49" fmla="*/ 86 h 181"/>
                <a:gd name="T50" fmla="*/ 71 w 116"/>
                <a:gd name="T51" fmla="*/ 114 h 181"/>
                <a:gd name="T52" fmla="*/ 70 w 116"/>
                <a:gd name="T53" fmla="*/ 120 h 181"/>
                <a:gd name="T54" fmla="*/ 0 w 116"/>
                <a:gd name="T55" fmla="*/ 176 h 181"/>
                <a:gd name="T56" fmla="*/ 0 w 116"/>
                <a:gd name="T57" fmla="*/ 181 h 181"/>
                <a:gd name="T58" fmla="*/ 52 w 116"/>
                <a:gd name="T59" fmla="*/ 181 h 181"/>
                <a:gd name="T60" fmla="*/ 59 w 116"/>
                <a:gd name="T61" fmla="*/ 17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6" h="181">
                  <a:moveTo>
                    <a:pt x="59" y="171"/>
                  </a:moveTo>
                  <a:cubicBezTo>
                    <a:pt x="11" y="171"/>
                    <a:pt x="11" y="171"/>
                    <a:pt x="11" y="171"/>
                  </a:cubicBezTo>
                  <a:cubicBezTo>
                    <a:pt x="13" y="163"/>
                    <a:pt x="22" y="154"/>
                    <a:pt x="35" y="146"/>
                  </a:cubicBezTo>
                  <a:cubicBezTo>
                    <a:pt x="50" y="137"/>
                    <a:pt x="66" y="131"/>
                    <a:pt x="72" y="130"/>
                  </a:cubicBezTo>
                  <a:cubicBezTo>
                    <a:pt x="80" y="129"/>
                    <a:pt x="81" y="117"/>
                    <a:pt x="81" y="112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68" y="97"/>
                    <a:pt x="65" y="82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58" y="76"/>
                    <a:pt x="57" y="72"/>
                  </a:cubicBezTo>
                  <a:cubicBezTo>
                    <a:pt x="56" y="68"/>
                    <a:pt x="57" y="63"/>
                    <a:pt x="59" y="62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0" y="57"/>
                    <a:pt x="60" y="56"/>
                    <a:pt x="60" y="55"/>
                  </a:cubicBezTo>
                  <a:cubicBezTo>
                    <a:pt x="59" y="48"/>
                    <a:pt x="58" y="30"/>
                    <a:pt x="67" y="19"/>
                  </a:cubicBezTo>
                  <a:cubicBezTo>
                    <a:pt x="73" y="13"/>
                    <a:pt x="82" y="10"/>
                    <a:pt x="93" y="10"/>
                  </a:cubicBezTo>
                  <a:cubicBezTo>
                    <a:pt x="101" y="10"/>
                    <a:pt x="107" y="11"/>
                    <a:pt x="112" y="13"/>
                  </a:cubicBezTo>
                  <a:cubicBezTo>
                    <a:pt x="113" y="11"/>
                    <a:pt x="114" y="8"/>
                    <a:pt x="116" y="5"/>
                  </a:cubicBezTo>
                  <a:cubicBezTo>
                    <a:pt x="110" y="2"/>
                    <a:pt x="102" y="0"/>
                    <a:pt x="93" y="0"/>
                  </a:cubicBezTo>
                  <a:cubicBezTo>
                    <a:pt x="79" y="0"/>
                    <a:pt x="67" y="5"/>
                    <a:pt x="60" y="13"/>
                  </a:cubicBezTo>
                  <a:cubicBezTo>
                    <a:pt x="48" y="27"/>
                    <a:pt x="50" y="48"/>
                    <a:pt x="51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6" y="62"/>
                    <a:pt x="46" y="71"/>
                    <a:pt x="49" y="77"/>
                  </a:cubicBezTo>
                  <a:cubicBezTo>
                    <a:pt x="50" y="82"/>
                    <a:pt x="53" y="85"/>
                    <a:pt x="56" y="86"/>
                  </a:cubicBezTo>
                  <a:cubicBezTo>
                    <a:pt x="59" y="100"/>
                    <a:pt x="68" y="110"/>
                    <a:pt x="71" y="114"/>
                  </a:cubicBezTo>
                  <a:cubicBezTo>
                    <a:pt x="71" y="117"/>
                    <a:pt x="70" y="119"/>
                    <a:pt x="70" y="120"/>
                  </a:cubicBezTo>
                  <a:cubicBezTo>
                    <a:pt x="55" y="123"/>
                    <a:pt x="0" y="147"/>
                    <a:pt x="0" y="176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4" y="177"/>
                    <a:pt x="56" y="174"/>
                    <a:pt x="59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171535" y="464825"/>
            <a:ext cx="1950680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Analytics</a:t>
            </a:r>
          </a:p>
        </p:txBody>
      </p:sp>
      <p:sp>
        <p:nvSpPr>
          <p:cNvPr id="31" name="Content Placeholder 19"/>
          <p:cNvSpPr txBox="1">
            <a:spLocks/>
          </p:cNvSpPr>
          <p:nvPr/>
        </p:nvSpPr>
        <p:spPr>
          <a:xfrm>
            <a:off x="5050051" y="1922301"/>
            <a:ext cx="2075679" cy="20604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The app has a record of the FAQs by the customers, which might help LLOYDS to create an avenue using which we can educate the customers on such issues</a:t>
            </a:r>
            <a:endParaRPr lang="id-ID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088013" y="474200"/>
            <a:ext cx="195068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Marketing</a:t>
            </a:r>
          </a:p>
        </p:txBody>
      </p:sp>
      <p:sp>
        <p:nvSpPr>
          <p:cNvPr id="33" name="Content Placeholder 19"/>
          <p:cNvSpPr txBox="1">
            <a:spLocks/>
          </p:cNvSpPr>
          <p:nvPr/>
        </p:nvSpPr>
        <p:spPr>
          <a:xfrm>
            <a:off x="3062399" y="1149135"/>
            <a:ext cx="1987207" cy="10814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The Web App can be integrated as an enhanced experience for customers</a:t>
            </a:r>
            <a:endParaRPr lang="id-ID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070457" y="2727882"/>
            <a:ext cx="195068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</a:rPr>
              <a:t> Platforms</a:t>
            </a:r>
          </a:p>
        </p:txBody>
      </p:sp>
      <p:sp>
        <p:nvSpPr>
          <p:cNvPr id="35" name="Content Placeholder 19"/>
          <p:cNvSpPr txBox="1">
            <a:spLocks/>
          </p:cNvSpPr>
          <p:nvPr/>
        </p:nvSpPr>
        <p:spPr>
          <a:xfrm>
            <a:off x="3104465" y="3190877"/>
            <a:ext cx="1987207" cy="15708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Backend Sever</a:t>
            </a:r>
            <a:r>
              <a:rPr lang="en-US" sz="1200" dirty="0"/>
              <a:t>: Python </a:t>
            </a:r>
            <a:r>
              <a:rPr lang="en-US" sz="1200" dirty="0" err="1"/>
              <a:t>FastAPI</a:t>
            </a:r>
            <a:r>
              <a:rPr lang="en-US" sz="1200" dirty="0"/>
              <a:t> Server</a:t>
            </a:r>
          </a:p>
          <a:p>
            <a:pPr marL="0" indent="0">
              <a:buNone/>
            </a:pPr>
            <a:r>
              <a:rPr lang="en-US" sz="1200" b="1" dirty="0"/>
              <a:t>Frontend Server</a:t>
            </a:r>
            <a:r>
              <a:rPr lang="en-US" sz="1200" dirty="0"/>
              <a:t>: React</a:t>
            </a:r>
          </a:p>
          <a:p>
            <a:pPr marL="0" indent="0">
              <a:buNone/>
            </a:pPr>
            <a:r>
              <a:rPr lang="en-US" sz="1200" b="1" dirty="0"/>
              <a:t>ML Model</a:t>
            </a:r>
            <a:r>
              <a:rPr lang="en-US" sz="1200" dirty="0"/>
              <a:t>: Offline ML model which runs within LLOYDS systems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5815" y="4940508"/>
            <a:ext cx="496999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+mj-lt"/>
              </a:rPr>
              <a:t>Cost Structure</a:t>
            </a:r>
            <a:endParaRPr lang="en-US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Content Placeholder 19"/>
          <p:cNvSpPr txBox="1">
            <a:spLocks/>
          </p:cNvSpPr>
          <p:nvPr/>
        </p:nvSpPr>
        <p:spPr>
          <a:xfrm>
            <a:off x="2819402" y="5313279"/>
            <a:ext cx="3285823" cy="10814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/>
              <a:t>Minimal overhead to implement this Solution as we have the data readily available; and the technology used is open-sourced</a:t>
            </a:r>
            <a:endParaRPr lang="id-ID" sz="1200"/>
          </a:p>
        </p:txBody>
      </p:sp>
      <p:sp>
        <p:nvSpPr>
          <p:cNvPr id="46" name="TextBox 45"/>
          <p:cNvSpPr txBox="1"/>
          <p:nvPr/>
        </p:nvSpPr>
        <p:spPr>
          <a:xfrm>
            <a:off x="6150651" y="4940508"/>
            <a:ext cx="4969991" cy="30777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Background Tasks </a:t>
            </a:r>
          </a:p>
        </p:txBody>
      </p:sp>
      <p:sp>
        <p:nvSpPr>
          <p:cNvPr id="47" name="Content Placeholder 19"/>
          <p:cNvSpPr txBox="1">
            <a:spLocks/>
          </p:cNvSpPr>
          <p:nvPr/>
        </p:nvSpPr>
        <p:spPr>
          <a:xfrm>
            <a:off x="6251155" y="5235080"/>
            <a:ext cx="4869112" cy="10814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sz="1200" dirty="0"/>
              <a:t>NLP – Natural Language Processing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sz="1200" dirty="0"/>
              <a:t>Intent Recognition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sz="1200" dirty="0"/>
              <a:t>Dialogue Management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sz="1200" dirty="0"/>
              <a:t>Knowledgebase Access</a:t>
            </a:r>
            <a:endParaRPr lang="id-ID" sz="1200" dirty="0"/>
          </a:p>
        </p:txBody>
      </p:sp>
      <p:grpSp>
        <p:nvGrpSpPr>
          <p:cNvPr id="51" name="Group 50"/>
          <p:cNvGrpSpPr/>
          <p:nvPr/>
        </p:nvGrpSpPr>
        <p:grpSpPr>
          <a:xfrm rot="20700000">
            <a:off x="1588488" y="5542011"/>
            <a:ext cx="768037" cy="440652"/>
            <a:chOff x="7779638" y="1072086"/>
            <a:chExt cx="436722" cy="250564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7829045" y="1124140"/>
              <a:ext cx="117342" cy="146456"/>
            </a:xfrm>
            <a:custGeom>
              <a:avLst/>
              <a:gdLst>
                <a:gd name="T0" fmla="*/ 40 w 56"/>
                <a:gd name="T1" fmla="*/ 35 h 70"/>
                <a:gd name="T2" fmla="*/ 56 w 56"/>
                <a:gd name="T3" fmla="*/ 0 h 70"/>
                <a:gd name="T4" fmla="*/ 20 w 56"/>
                <a:gd name="T5" fmla="*/ 0 h 70"/>
                <a:gd name="T6" fmla="*/ 0 w 56"/>
                <a:gd name="T7" fmla="*/ 19 h 70"/>
                <a:gd name="T8" fmla="*/ 0 w 56"/>
                <a:gd name="T9" fmla="*/ 51 h 70"/>
                <a:gd name="T10" fmla="*/ 20 w 56"/>
                <a:gd name="T11" fmla="*/ 70 h 70"/>
                <a:gd name="T12" fmla="*/ 56 w 56"/>
                <a:gd name="T13" fmla="*/ 70 h 70"/>
                <a:gd name="T14" fmla="*/ 40 w 56"/>
                <a:gd name="T1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0">
                  <a:moveTo>
                    <a:pt x="40" y="35"/>
                  </a:moveTo>
                  <a:cubicBezTo>
                    <a:pt x="40" y="21"/>
                    <a:pt x="46" y="8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10"/>
                    <a:pt x="10" y="17"/>
                    <a:pt x="0" y="1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0" y="52"/>
                    <a:pt x="18" y="60"/>
                    <a:pt x="20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46" y="62"/>
                    <a:pt x="40" y="49"/>
                    <a:pt x="4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8049611" y="1124140"/>
              <a:ext cx="114695" cy="146456"/>
            </a:xfrm>
            <a:custGeom>
              <a:avLst/>
              <a:gdLst>
                <a:gd name="T0" fmla="*/ 35 w 55"/>
                <a:gd name="T1" fmla="*/ 0 h 70"/>
                <a:gd name="T2" fmla="*/ 0 w 55"/>
                <a:gd name="T3" fmla="*/ 0 h 70"/>
                <a:gd name="T4" fmla="*/ 15 w 55"/>
                <a:gd name="T5" fmla="*/ 35 h 70"/>
                <a:gd name="T6" fmla="*/ 0 w 55"/>
                <a:gd name="T7" fmla="*/ 70 h 70"/>
                <a:gd name="T8" fmla="*/ 35 w 55"/>
                <a:gd name="T9" fmla="*/ 70 h 70"/>
                <a:gd name="T10" fmla="*/ 55 w 55"/>
                <a:gd name="T11" fmla="*/ 51 h 70"/>
                <a:gd name="T12" fmla="*/ 55 w 55"/>
                <a:gd name="T13" fmla="*/ 19 h 70"/>
                <a:gd name="T14" fmla="*/ 35 w 5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70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8"/>
                    <a:pt x="15" y="21"/>
                    <a:pt x="15" y="35"/>
                  </a:cubicBezTo>
                  <a:cubicBezTo>
                    <a:pt x="15" y="49"/>
                    <a:pt x="9" y="62"/>
                    <a:pt x="0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60"/>
                    <a:pt x="45" y="52"/>
                    <a:pt x="55" y="51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5" y="17"/>
                    <a:pt x="37" y="1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54" name="Freeform 18"/>
            <p:cNvSpPr>
              <a:spLocks noEditPoints="1"/>
            </p:cNvSpPr>
            <p:nvPr/>
          </p:nvSpPr>
          <p:spPr bwMode="auto">
            <a:xfrm>
              <a:off x="7932270" y="1124140"/>
              <a:ext cx="129693" cy="146456"/>
            </a:xfrm>
            <a:custGeom>
              <a:avLst/>
              <a:gdLst>
                <a:gd name="T0" fmla="*/ 31 w 62"/>
                <a:gd name="T1" fmla="*/ 0 h 70"/>
                <a:gd name="T2" fmla="*/ 0 w 62"/>
                <a:gd name="T3" fmla="*/ 35 h 70"/>
                <a:gd name="T4" fmla="*/ 31 w 62"/>
                <a:gd name="T5" fmla="*/ 70 h 70"/>
                <a:gd name="T6" fmla="*/ 62 w 62"/>
                <a:gd name="T7" fmla="*/ 35 h 70"/>
                <a:gd name="T8" fmla="*/ 31 w 62"/>
                <a:gd name="T9" fmla="*/ 0 h 70"/>
                <a:gd name="T10" fmla="*/ 34 w 62"/>
                <a:gd name="T11" fmla="*/ 54 h 70"/>
                <a:gd name="T12" fmla="*/ 34 w 62"/>
                <a:gd name="T13" fmla="*/ 61 h 70"/>
                <a:gd name="T14" fmla="*/ 28 w 62"/>
                <a:gd name="T15" fmla="*/ 61 h 70"/>
                <a:gd name="T16" fmla="*/ 28 w 62"/>
                <a:gd name="T17" fmla="*/ 55 h 70"/>
                <a:gd name="T18" fmla="*/ 17 w 62"/>
                <a:gd name="T19" fmla="*/ 52 h 70"/>
                <a:gd name="T20" fmla="*/ 19 w 62"/>
                <a:gd name="T21" fmla="*/ 45 h 70"/>
                <a:gd name="T22" fmla="*/ 29 w 62"/>
                <a:gd name="T23" fmla="*/ 47 h 70"/>
                <a:gd name="T24" fmla="*/ 36 w 62"/>
                <a:gd name="T25" fmla="*/ 43 h 70"/>
                <a:gd name="T26" fmla="*/ 29 w 62"/>
                <a:gd name="T27" fmla="*/ 38 h 70"/>
                <a:gd name="T28" fmla="*/ 18 w 62"/>
                <a:gd name="T29" fmla="*/ 26 h 70"/>
                <a:gd name="T30" fmla="*/ 28 w 62"/>
                <a:gd name="T31" fmla="*/ 15 h 70"/>
                <a:gd name="T32" fmla="*/ 28 w 62"/>
                <a:gd name="T33" fmla="*/ 9 h 70"/>
                <a:gd name="T34" fmla="*/ 34 w 62"/>
                <a:gd name="T35" fmla="*/ 9 h 70"/>
                <a:gd name="T36" fmla="*/ 34 w 62"/>
                <a:gd name="T37" fmla="*/ 15 h 70"/>
                <a:gd name="T38" fmla="*/ 44 w 62"/>
                <a:gd name="T39" fmla="*/ 17 h 70"/>
                <a:gd name="T40" fmla="*/ 42 w 62"/>
                <a:gd name="T41" fmla="*/ 24 h 70"/>
                <a:gd name="T42" fmla="*/ 33 w 62"/>
                <a:gd name="T43" fmla="*/ 22 h 70"/>
                <a:gd name="T44" fmla="*/ 27 w 62"/>
                <a:gd name="T45" fmla="*/ 25 h 70"/>
                <a:gd name="T46" fmla="*/ 35 w 62"/>
                <a:gd name="T47" fmla="*/ 31 h 70"/>
                <a:gd name="T48" fmla="*/ 45 w 62"/>
                <a:gd name="T49" fmla="*/ 43 h 70"/>
                <a:gd name="T50" fmla="*/ 34 w 62"/>
                <a:gd name="T5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70">
                  <a:moveTo>
                    <a:pt x="31" y="0"/>
                  </a:moveTo>
                  <a:cubicBezTo>
                    <a:pt x="14" y="0"/>
                    <a:pt x="0" y="15"/>
                    <a:pt x="0" y="35"/>
                  </a:cubicBezTo>
                  <a:cubicBezTo>
                    <a:pt x="0" y="54"/>
                    <a:pt x="14" y="70"/>
                    <a:pt x="31" y="70"/>
                  </a:cubicBezTo>
                  <a:cubicBezTo>
                    <a:pt x="48" y="70"/>
                    <a:pt x="62" y="54"/>
                    <a:pt x="62" y="35"/>
                  </a:cubicBezTo>
                  <a:cubicBezTo>
                    <a:pt x="62" y="15"/>
                    <a:pt x="48" y="0"/>
                    <a:pt x="31" y="0"/>
                  </a:cubicBezTo>
                  <a:close/>
                  <a:moveTo>
                    <a:pt x="34" y="54"/>
                  </a:moveTo>
                  <a:cubicBezTo>
                    <a:pt x="34" y="61"/>
                    <a:pt x="34" y="61"/>
                    <a:pt x="34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4" y="54"/>
                    <a:pt x="20" y="53"/>
                    <a:pt x="17" y="5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6"/>
                    <a:pt x="25" y="47"/>
                    <a:pt x="29" y="47"/>
                  </a:cubicBezTo>
                  <a:cubicBezTo>
                    <a:pt x="33" y="47"/>
                    <a:pt x="36" y="46"/>
                    <a:pt x="36" y="43"/>
                  </a:cubicBezTo>
                  <a:cubicBezTo>
                    <a:pt x="36" y="41"/>
                    <a:pt x="34" y="40"/>
                    <a:pt x="29" y="38"/>
                  </a:cubicBezTo>
                  <a:cubicBezTo>
                    <a:pt x="22" y="36"/>
                    <a:pt x="18" y="33"/>
                    <a:pt x="18" y="26"/>
                  </a:cubicBezTo>
                  <a:cubicBezTo>
                    <a:pt x="18" y="21"/>
                    <a:pt x="21" y="16"/>
                    <a:pt x="28" y="1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8" y="15"/>
                    <a:pt x="41" y="16"/>
                    <a:pt x="44" y="17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0" y="23"/>
                    <a:pt x="37" y="22"/>
                    <a:pt x="33" y="22"/>
                  </a:cubicBezTo>
                  <a:cubicBezTo>
                    <a:pt x="28" y="22"/>
                    <a:pt x="27" y="24"/>
                    <a:pt x="27" y="25"/>
                  </a:cubicBezTo>
                  <a:cubicBezTo>
                    <a:pt x="27" y="27"/>
                    <a:pt x="29" y="29"/>
                    <a:pt x="35" y="31"/>
                  </a:cubicBezTo>
                  <a:cubicBezTo>
                    <a:pt x="42" y="33"/>
                    <a:pt x="45" y="37"/>
                    <a:pt x="45" y="43"/>
                  </a:cubicBezTo>
                  <a:cubicBezTo>
                    <a:pt x="45" y="48"/>
                    <a:pt x="41" y="53"/>
                    <a:pt x="3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55" name="Freeform 19"/>
            <p:cNvSpPr>
              <a:spLocks noEditPoints="1"/>
            </p:cNvSpPr>
            <p:nvPr/>
          </p:nvSpPr>
          <p:spPr bwMode="auto">
            <a:xfrm>
              <a:off x="7779638" y="1072086"/>
              <a:ext cx="436722" cy="250564"/>
            </a:xfrm>
            <a:custGeom>
              <a:avLst/>
              <a:gdLst>
                <a:gd name="T0" fmla="*/ 192 w 209"/>
                <a:gd name="T1" fmla="*/ 0 h 120"/>
                <a:gd name="T2" fmla="*/ 16 w 209"/>
                <a:gd name="T3" fmla="*/ 0 h 120"/>
                <a:gd name="T4" fmla="*/ 0 w 209"/>
                <a:gd name="T5" fmla="*/ 17 h 120"/>
                <a:gd name="T6" fmla="*/ 0 w 209"/>
                <a:gd name="T7" fmla="*/ 103 h 120"/>
                <a:gd name="T8" fmla="*/ 16 w 209"/>
                <a:gd name="T9" fmla="*/ 120 h 120"/>
                <a:gd name="T10" fmla="*/ 192 w 209"/>
                <a:gd name="T11" fmla="*/ 120 h 120"/>
                <a:gd name="T12" fmla="*/ 209 w 209"/>
                <a:gd name="T13" fmla="*/ 103 h 120"/>
                <a:gd name="T14" fmla="*/ 209 w 209"/>
                <a:gd name="T15" fmla="*/ 17 h 120"/>
                <a:gd name="T16" fmla="*/ 192 w 209"/>
                <a:gd name="T17" fmla="*/ 0 h 120"/>
                <a:gd name="T18" fmla="*/ 194 w 209"/>
                <a:gd name="T19" fmla="*/ 84 h 120"/>
                <a:gd name="T20" fmla="*/ 189 w 209"/>
                <a:gd name="T21" fmla="*/ 84 h 120"/>
                <a:gd name="T22" fmla="*/ 173 w 209"/>
                <a:gd name="T23" fmla="*/ 100 h 120"/>
                <a:gd name="T24" fmla="*/ 173 w 209"/>
                <a:gd name="T25" fmla="*/ 105 h 120"/>
                <a:gd name="T26" fmla="*/ 35 w 209"/>
                <a:gd name="T27" fmla="*/ 105 h 120"/>
                <a:gd name="T28" fmla="*/ 35 w 209"/>
                <a:gd name="T29" fmla="*/ 100 h 120"/>
                <a:gd name="T30" fmla="*/ 19 w 209"/>
                <a:gd name="T31" fmla="*/ 84 h 120"/>
                <a:gd name="T32" fmla="*/ 15 w 209"/>
                <a:gd name="T33" fmla="*/ 84 h 120"/>
                <a:gd name="T34" fmla="*/ 15 w 209"/>
                <a:gd name="T35" fmla="*/ 35 h 120"/>
                <a:gd name="T36" fmla="*/ 19 w 209"/>
                <a:gd name="T37" fmla="*/ 35 h 120"/>
                <a:gd name="T38" fmla="*/ 35 w 209"/>
                <a:gd name="T39" fmla="*/ 20 h 120"/>
                <a:gd name="T40" fmla="*/ 35 w 209"/>
                <a:gd name="T41" fmla="*/ 15 h 120"/>
                <a:gd name="T42" fmla="*/ 173 w 209"/>
                <a:gd name="T43" fmla="*/ 15 h 120"/>
                <a:gd name="T44" fmla="*/ 173 w 209"/>
                <a:gd name="T45" fmla="*/ 20 h 120"/>
                <a:gd name="T46" fmla="*/ 189 w 209"/>
                <a:gd name="T47" fmla="*/ 35 h 120"/>
                <a:gd name="T48" fmla="*/ 194 w 209"/>
                <a:gd name="T49" fmla="*/ 35 h 120"/>
                <a:gd name="T50" fmla="*/ 194 w 209"/>
                <a:gd name="T51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9" h="120">
                  <a:moveTo>
                    <a:pt x="19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2"/>
                    <a:pt x="7" y="120"/>
                    <a:pt x="16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201" y="120"/>
                    <a:pt x="209" y="112"/>
                    <a:pt x="209" y="103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8"/>
                    <a:pt x="201" y="0"/>
                    <a:pt x="192" y="0"/>
                  </a:cubicBezTo>
                  <a:close/>
                  <a:moveTo>
                    <a:pt x="194" y="84"/>
                  </a:moveTo>
                  <a:cubicBezTo>
                    <a:pt x="189" y="84"/>
                    <a:pt x="189" y="84"/>
                    <a:pt x="189" y="84"/>
                  </a:cubicBezTo>
                  <a:cubicBezTo>
                    <a:pt x="180" y="84"/>
                    <a:pt x="173" y="91"/>
                    <a:pt x="173" y="100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5" y="91"/>
                    <a:pt x="28" y="84"/>
                    <a:pt x="19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8" y="35"/>
                    <a:pt x="35" y="29"/>
                    <a:pt x="35" y="2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173" y="15"/>
                    <a:pt x="173" y="15"/>
                    <a:pt x="173" y="15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73" y="29"/>
                    <a:pt x="180" y="35"/>
                    <a:pt x="189" y="35"/>
                  </a:cubicBezTo>
                  <a:cubicBezTo>
                    <a:pt x="194" y="35"/>
                    <a:pt x="194" y="35"/>
                    <a:pt x="194" y="35"/>
                  </a:cubicBezTo>
                  <a:lnTo>
                    <a:pt x="194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4F9F09-ACBA-143C-1EBA-48EC58A6CB9A}"/>
              </a:ext>
            </a:extLst>
          </p:cNvPr>
          <p:cNvGrpSpPr/>
          <p:nvPr/>
        </p:nvGrpSpPr>
        <p:grpSpPr>
          <a:xfrm>
            <a:off x="9835654" y="1245089"/>
            <a:ext cx="629511" cy="278311"/>
            <a:chOff x="2865438" y="5287963"/>
            <a:chExt cx="754062" cy="333375"/>
          </a:xfrm>
          <a:solidFill>
            <a:schemeClr val="accent5"/>
          </a:solidFill>
        </p:grpSpPr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8E06B612-8A3F-C8A4-836B-651752745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413" y="5508626"/>
              <a:ext cx="92075" cy="93663"/>
            </a:xfrm>
            <a:custGeom>
              <a:avLst/>
              <a:gdLst>
                <a:gd name="T0" fmla="*/ 23 w 24"/>
                <a:gd name="T1" fmla="*/ 7 h 24"/>
                <a:gd name="T2" fmla="*/ 24 w 24"/>
                <a:gd name="T3" fmla="*/ 3 h 24"/>
                <a:gd name="T4" fmla="*/ 22 w 24"/>
                <a:gd name="T5" fmla="*/ 1 h 24"/>
                <a:gd name="T6" fmla="*/ 20 w 24"/>
                <a:gd name="T7" fmla="*/ 0 h 24"/>
                <a:gd name="T8" fmla="*/ 16 w 24"/>
                <a:gd name="T9" fmla="*/ 2 h 24"/>
                <a:gd name="T10" fmla="*/ 0 w 24"/>
                <a:gd name="T11" fmla="*/ 22 h 24"/>
                <a:gd name="T12" fmla="*/ 8 w 24"/>
                <a:gd name="T13" fmla="*/ 24 h 24"/>
                <a:gd name="T14" fmla="*/ 8 w 24"/>
                <a:gd name="T15" fmla="*/ 24 h 24"/>
                <a:gd name="T16" fmla="*/ 21 w 24"/>
                <a:gd name="T17" fmla="*/ 9 h 24"/>
                <a:gd name="T18" fmla="*/ 23 w 24"/>
                <a:gd name="T1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3" y="7"/>
                  </a:moveTo>
                  <a:cubicBezTo>
                    <a:pt x="23" y="6"/>
                    <a:pt x="24" y="5"/>
                    <a:pt x="24" y="3"/>
                  </a:cubicBezTo>
                  <a:cubicBezTo>
                    <a:pt x="23" y="2"/>
                    <a:pt x="23" y="2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3"/>
                    <a:pt x="5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7"/>
                    <a:pt x="2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2400"/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8BD54BCB-4E2F-2901-EB48-57CDD76C4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375" y="5505451"/>
              <a:ext cx="80962" cy="80963"/>
            </a:xfrm>
            <a:custGeom>
              <a:avLst/>
              <a:gdLst>
                <a:gd name="T0" fmla="*/ 21 w 21"/>
                <a:gd name="T1" fmla="*/ 4 h 21"/>
                <a:gd name="T2" fmla="*/ 19 w 21"/>
                <a:gd name="T3" fmla="*/ 1 h 21"/>
                <a:gd name="T4" fmla="*/ 17 w 21"/>
                <a:gd name="T5" fmla="*/ 0 h 21"/>
                <a:gd name="T6" fmla="*/ 13 w 21"/>
                <a:gd name="T7" fmla="*/ 2 h 21"/>
                <a:gd name="T8" fmla="*/ 0 w 21"/>
                <a:gd name="T9" fmla="*/ 18 h 21"/>
                <a:gd name="T10" fmla="*/ 8 w 21"/>
                <a:gd name="T11" fmla="*/ 21 h 21"/>
                <a:gd name="T12" fmla="*/ 20 w 21"/>
                <a:gd name="T13" fmla="*/ 7 h 21"/>
                <a:gd name="T14" fmla="*/ 21 w 21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21" y="4"/>
                  </a:moveTo>
                  <a:cubicBezTo>
                    <a:pt x="21" y="2"/>
                    <a:pt x="20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5" y="20"/>
                    <a:pt x="8" y="2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5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240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BCD8E48-B150-275C-2FD8-E8C4C7C2A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5548313"/>
              <a:ext cx="73025" cy="69850"/>
            </a:xfrm>
            <a:custGeom>
              <a:avLst/>
              <a:gdLst>
                <a:gd name="T0" fmla="*/ 14 w 19"/>
                <a:gd name="T1" fmla="*/ 0 h 18"/>
                <a:gd name="T2" fmla="*/ 13 w 19"/>
                <a:gd name="T3" fmla="*/ 0 h 18"/>
                <a:gd name="T4" fmla="*/ 0 w 19"/>
                <a:gd name="T5" fmla="*/ 16 h 18"/>
                <a:gd name="T6" fmla="*/ 9 w 19"/>
                <a:gd name="T7" fmla="*/ 18 h 18"/>
                <a:gd name="T8" fmla="*/ 17 w 19"/>
                <a:gd name="T9" fmla="*/ 8 h 18"/>
                <a:gd name="T10" fmla="*/ 17 w 19"/>
                <a:gd name="T11" fmla="*/ 7 h 18"/>
                <a:gd name="T12" fmla="*/ 18 w 19"/>
                <a:gd name="T13" fmla="*/ 6 h 18"/>
                <a:gd name="T14" fmla="*/ 17 w 19"/>
                <a:gd name="T15" fmla="*/ 1 h 18"/>
                <a:gd name="T16" fmla="*/ 14 w 19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6" y="17"/>
                    <a:pt x="9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240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B8A7A768-660F-6BF0-8388-9B9AAB7F0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038" y="5529263"/>
              <a:ext cx="41275" cy="38100"/>
            </a:xfrm>
            <a:custGeom>
              <a:avLst/>
              <a:gdLst>
                <a:gd name="T0" fmla="*/ 9 w 11"/>
                <a:gd name="T1" fmla="*/ 1 h 10"/>
                <a:gd name="T2" fmla="*/ 6 w 11"/>
                <a:gd name="T3" fmla="*/ 0 h 10"/>
                <a:gd name="T4" fmla="*/ 6 w 11"/>
                <a:gd name="T5" fmla="*/ 0 h 10"/>
                <a:gd name="T6" fmla="*/ 0 w 11"/>
                <a:gd name="T7" fmla="*/ 7 h 10"/>
                <a:gd name="T8" fmla="*/ 5 w 11"/>
                <a:gd name="T9" fmla="*/ 10 h 10"/>
                <a:gd name="T10" fmla="*/ 10 w 11"/>
                <a:gd name="T11" fmla="*/ 4 h 10"/>
                <a:gd name="T12" fmla="*/ 9 w 11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3" y="9"/>
                    <a:pt x="5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240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52E06AE1-BCDA-580D-479B-A3E3F870B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5602288"/>
              <a:ext cx="15875" cy="19050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5 h 5"/>
                <a:gd name="T4" fmla="*/ 4 w 4"/>
                <a:gd name="T5" fmla="*/ 4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2400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0031436F-9BF5-CF80-8D6E-4619E2C1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238" y="5294313"/>
              <a:ext cx="449262" cy="254000"/>
            </a:xfrm>
            <a:custGeom>
              <a:avLst/>
              <a:gdLst>
                <a:gd name="T0" fmla="*/ 117 w 118"/>
                <a:gd name="T1" fmla="*/ 9 h 65"/>
                <a:gd name="T2" fmla="*/ 101 w 118"/>
                <a:gd name="T3" fmla="*/ 0 h 65"/>
                <a:gd name="T4" fmla="*/ 85 w 118"/>
                <a:gd name="T5" fmla="*/ 10 h 65"/>
                <a:gd name="T6" fmla="*/ 85 w 118"/>
                <a:gd name="T7" fmla="*/ 13 h 65"/>
                <a:gd name="T8" fmla="*/ 63 w 118"/>
                <a:gd name="T9" fmla="*/ 21 h 65"/>
                <a:gd name="T10" fmla="*/ 62 w 118"/>
                <a:gd name="T11" fmla="*/ 20 h 65"/>
                <a:gd name="T12" fmla="*/ 36 w 118"/>
                <a:gd name="T13" fmla="*/ 7 h 65"/>
                <a:gd name="T14" fmla="*/ 36 w 118"/>
                <a:gd name="T15" fmla="*/ 7 h 65"/>
                <a:gd name="T16" fmla="*/ 30 w 118"/>
                <a:gd name="T17" fmla="*/ 5 h 65"/>
                <a:gd name="T18" fmla="*/ 25 w 118"/>
                <a:gd name="T19" fmla="*/ 7 h 65"/>
                <a:gd name="T20" fmla="*/ 25 w 118"/>
                <a:gd name="T21" fmla="*/ 7 h 65"/>
                <a:gd name="T22" fmla="*/ 7 w 118"/>
                <a:gd name="T23" fmla="*/ 17 h 65"/>
                <a:gd name="T24" fmla="*/ 3 w 118"/>
                <a:gd name="T25" fmla="*/ 29 h 65"/>
                <a:gd name="T26" fmla="*/ 2 w 118"/>
                <a:gd name="T27" fmla="*/ 39 h 65"/>
                <a:gd name="T28" fmla="*/ 3 w 118"/>
                <a:gd name="T29" fmla="*/ 40 h 65"/>
                <a:gd name="T30" fmla="*/ 8 w 118"/>
                <a:gd name="T31" fmla="*/ 38 h 65"/>
                <a:gd name="T32" fmla="*/ 21 w 118"/>
                <a:gd name="T33" fmla="*/ 20 h 65"/>
                <a:gd name="T34" fmla="*/ 22 w 118"/>
                <a:gd name="T35" fmla="*/ 18 h 65"/>
                <a:gd name="T36" fmla="*/ 24 w 118"/>
                <a:gd name="T37" fmla="*/ 19 h 65"/>
                <a:gd name="T38" fmla="*/ 28 w 118"/>
                <a:gd name="T39" fmla="*/ 21 h 65"/>
                <a:gd name="T40" fmla="*/ 34 w 118"/>
                <a:gd name="T41" fmla="*/ 24 h 65"/>
                <a:gd name="T42" fmla="*/ 34 w 118"/>
                <a:gd name="T43" fmla="*/ 24 h 65"/>
                <a:gd name="T44" fmla="*/ 46 w 118"/>
                <a:gd name="T45" fmla="*/ 34 h 65"/>
                <a:gd name="T46" fmla="*/ 58 w 118"/>
                <a:gd name="T47" fmla="*/ 46 h 65"/>
                <a:gd name="T48" fmla="*/ 58 w 118"/>
                <a:gd name="T49" fmla="*/ 46 h 65"/>
                <a:gd name="T50" fmla="*/ 58 w 118"/>
                <a:gd name="T51" fmla="*/ 46 h 65"/>
                <a:gd name="T52" fmla="*/ 59 w 118"/>
                <a:gd name="T53" fmla="*/ 65 h 65"/>
                <a:gd name="T54" fmla="*/ 86 w 118"/>
                <a:gd name="T55" fmla="*/ 52 h 65"/>
                <a:gd name="T56" fmla="*/ 102 w 118"/>
                <a:gd name="T57" fmla="*/ 58 h 65"/>
                <a:gd name="T58" fmla="*/ 118 w 118"/>
                <a:gd name="T59" fmla="*/ 49 h 65"/>
                <a:gd name="T60" fmla="*/ 117 w 118"/>
                <a:gd name="T61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65">
                  <a:moveTo>
                    <a:pt x="117" y="9"/>
                  </a:moveTo>
                  <a:cubicBezTo>
                    <a:pt x="117" y="4"/>
                    <a:pt x="110" y="0"/>
                    <a:pt x="101" y="0"/>
                  </a:cubicBezTo>
                  <a:cubicBezTo>
                    <a:pt x="92" y="0"/>
                    <a:pt x="85" y="5"/>
                    <a:pt x="85" y="10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0" y="18"/>
                    <a:pt x="45" y="11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7" y="5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7"/>
                    <a:pt x="1" y="39"/>
                    <a:pt x="2" y="39"/>
                  </a:cubicBezTo>
                  <a:cubicBezTo>
                    <a:pt x="2" y="39"/>
                    <a:pt x="2" y="40"/>
                    <a:pt x="3" y="40"/>
                  </a:cubicBezTo>
                  <a:cubicBezTo>
                    <a:pt x="5" y="40"/>
                    <a:pt x="7" y="39"/>
                    <a:pt x="8" y="38"/>
                  </a:cubicBezTo>
                  <a:cubicBezTo>
                    <a:pt x="16" y="33"/>
                    <a:pt x="21" y="20"/>
                    <a:pt x="21" y="20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0"/>
                    <a:pt x="28" y="21"/>
                  </a:cubicBezTo>
                  <a:cubicBezTo>
                    <a:pt x="30" y="22"/>
                    <a:pt x="33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8" y="28"/>
                    <a:pt x="42" y="31"/>
                    <a:pt x="46" y="34"/>
                  </a:cubicBezTo>
                  <a:cubicBezTo>
                    <a:pt x="51" y="38"/>
                    <a:pt x="56" y="41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54"/>
                    <a:pt x="59" y="61"/>
                    <a:pt x="59" y="65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8" y="56"/>
                    <a:pt x="94" y="58"/>
                    <a:pt x="102" y="58"/>
                  </a:cubicBezTo>
                  <a:cubicBezTo>
                    <a:pt x="111" y="58"/>
                    <a:pt x="118" y="54"/>
                    <a:pt x="118" y="49"/>
                  </a:cubicBezTo>
                  <a:lnTo>
                    <a:pt x="11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2400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9F229433-967D-0BFA-A778-9C38CF3E3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438" y="5287963"/>
              <a:ext cx="517525" cy="327025"/>
            </a:xfrm>
            <a:custGeom>
              <a:avLst/>
              <a:gdLst>
                <a:gd name="T0" fmla="*/ 123 w 136"/>
                <a:gd name="T1" fmla="*/ 38 h 84"/>
                <a:gd name="T2" fmla="*/ 112 w 136"/>
                <a:gd name="T3" fmla="*/ 29 h 84"/>
                <a:gd name="T4" fmla="*/ 107 w 136"/>
                <a:gd name="T5" fmla="*/ 26 h 84"/>
                <a:gd name="T6" fmla="*/ 104 w 136"/>
                <a:gd name="T7" fmla="*/ 25 h 84"/>
                <a:gd name="T8" fmla="*/ 90 w 136"/>
                <a:gd name="T9" fmla="*/ 43 h 84"/>
                <a:gd name="T10" fmla="*/ 90 w 136"/>
                <a:gd name="T11" fmla="*/ 43 h 84"/>
                <a:gd name="T12" fmla="*/ 83 w 136"/>
                <a:gd name="T13" fmla="*/ 45 h 84"/>
                <a:gd name="T14" fmla="*/ 79 w 136"/>
                <a:gd name="T15" fmla="*/ 43 h 84"/>
                <a:gd name="T16" fmla="*/ 80 w 136"/>
                <a:gd name="T17" fmla="*/ 30 h 84"/>
                <a:gd name="T18" fmla="*/ 84 w 136"/>
                <a:gd name="T19" fmla="*/ 17 h 84"/>
                <a:gd name="T20" fmla="*/ 95 w 136"/>
                <a:gd name="T21" fmla="*/ 10 h 84"/>
                <a:gd name="T22" fmla="*/ 87 w 136"/>
                <a:gd name="T23" fmla="*/ 8 h 84"/>
                <a:gd name="T24" fmla="*/ 57 w 136"/>
                <a:gd name="T25" fmla="*/ 19 h 84"/>
                <a:gd name="T26" fmla="*/ 57 w 136"/>
                <a:gd name="T27" fmla="*/ 20 h 84"/>
                <a:gd name="T28" fmla="*/ 32 w 136"/>
                <a:gd name="T29" fmla="*/ 9 h 84"/>
                <a:gd name="T30" fmla="*/ 16 w 136"/>
                <a:gd name="T31" fmla="*/ 0 h 84"/>
                <a:gd name="T32" fmla="*/ 0 w 136"/>
                <a:gd name="T33" fmla="*/ 10 h 84"/>
                <a:gd name="T34" fmla="*/ 0 w 136"/>
                <a:gd name="T35" fmla="*/ 49 h 84"/>
                <a:gd name="T36" fmla="*/ 17 w 136"/>
                <a:gd name="T37" fmla="*/ 58 h 84"/>
                <a:gd name="T38" fmla="*/ 33 w 136"/>
                <a:gd name="T39" fmla="*/ 51 h 84"/>
                <a:gd name="T40" fmla="*/ 57 w 136"/>
                <a:gd name="T41" fmla="*/ 62 h 84"/>
                <a:gd name="T42" fmla="*/ 57 w 136"/>
                <a:gd name="T43" fmla="*/ 63 h 84"/>
                <a:gd name="T44" fmla="*/ 58 w 136"/>
                <a:gd name="T45" fmla="*/ 66 h 84"/>
                <a:gd name="T46" fmla="*/ 63 w 136"/>
                <a:gd name="T47" fmla="*/ 60 h 84"/>
                <a:gd name="T48" fmla="*/ 66 w 136"/>
                <a:gd name="T49" fmla="*/ 58 h 84"/>
                <a:gd name="T50" fmla="*/ 71 w 136"/>
                <a:gd name="T51" fmla="*/ 60 h 84"/>
                <a:gd name="T52" fmla="*/ 73 w 136"/>
                <a:gd name="T53" fmla="*/ 62 h 84"/>
                <a:gd name="T54" fmla="*/ 79 w 136"/>
                <a:gd name="T55" fmla="*/ 55 h 84"/>
                <a:gd name="T56" fmla="*/ 86 w 136"/>
                <a:gd name="T57" fmla="*/ 52 h 84"/>
                <a:gd name="T58" fmla="*/ 91 w 136"/>
                <a:gd name="T59" fmla="*/ 54 h 84"/>
                <a:gd name="T60" fmla="*/ 93 w 136"/>
                <a:gd name="T61" fmla="*/ 57 h 84"/>
                <a:gd name="T62" fmla="*/ 94 w 136"/>
                <a:gd name="T63" fmla="*/ 57 h 84"/>
                <a:gd name="T64" fmla="*/ 101 w 136"/>
                <a:gd name="T65" fmla="*/ 53 h 84"/>
                <a:gd name="T66" fmla="*/ 106 w 136"/>
                <a:gd name="T67" fmla="*/ 55 h 84"/>
                <a:gd name="T68" fmla="*/ 108 w 136"/>
                <a:gd name="T69" fmla="*/ 60 h 84"/>
                <a:gd name="T70" fmla="*/ 108 w 136"/>
                <a:gd name="T71" fmla="*/ 63 h 84"/>
                <a:gd name="T72" fmla="*/ 113 w 136"/>
                <a:gd name="T73" fmla="*/ 65 h 84"/>
                <a:gd name="T74" fmla="*/ 114 w 136"/>
                <a:gd name="T75" fmla="*/ 76 h 84"/>
                <a:gd name="T76" fmla="*/ 113 w 136"/>
                <a:gd name="T77" fmla="*/ 78 h 84"/>
                <a:gd name="T78" fmla="*/ 113 w 136"/>
                <a:gd name="T79" fmla="*/ 84 h 84"/>
                <a:gd name="T80" fmla="*/ 114 w 136"/>
                <a:gd name="T81" fmla="*/ 84 h 84"/>
                <a:gd name="T82" fmla="*/ 119 w 136"/>
                <a:gd name="T83" fmla="*/ 80 h 84"/>
                <a:gd name="T84" fmla="*/ 119 w 136"/>
                <a:gd name="T85" fmla="*/ 64 h 84"/>
                <a:gd name="T86" fmla="*/ 118 w 136"/>
                <a:gd name="T87" fmla="*/ 62 h 84"/>
                <a:gd name="T88" fmla="*/ 106 w 136"/>
                <a:gd name="T89" fmla="*/ 50 h 84"/>
                <a:gd name="T90" fmla="*/ 108 w 136"/>
                <a:gd name="T91" fmla="*/ 48 h 84"/>
                <a:gd name="T92" fmla="*/ 121 w 136"/>
                <a:gd name="T93" fmla="*/ 61 h 84"/>
                <a:gd name="T94" fmla="*/ 122 w 136"/>
                <a:gd name="T95" fmla="*/ 63 h 84"/>
                <a:gd name="T96" fmla="*/ 122 w 136"/>
                <a:gd name="T97" fmla="*/ 79 h 84"/>
                <a:gd name="T98" fmla="*/ 123 w 136"/>
                <a:gd name="T99" fmla="*/ 79 h 84"/>
                <a:gd name="T100" fmla="*/ 128 w 136"/>
                <a:gd name="T101" fmla="*/ 76 h 84"/>
                <a:gd name="T102" fmla="*/ 128 w 136"/>
                <a:gd name="T103" fmla="*/ 66 h 84"/>
                <a:gd name="T104" fmla="*/ 127 w 136"/>
                <a:gd name="T105" fmla="*/ 53 h 84"/>
                <a:gd name="T106" fmla="*/ 111 w 136"/>
                <a:gd name="T107" fmla="*/ 38 h 84"/>
                <a:gd name="T108" fmla="*/ 113 w 136"/>
                <a:gd name="T109" fmla="*/ 36 h 84"/>
                <a:gd name="T110" fmla="*/ 129 w 136"/>
                <a:gd name="T111" fmla="*/ 52 h 84"/>
                <a:gd name="T112" fmla="*/ 131 w 136"/>
                <a:gd name="T113" fmla="*/ 66 h 84"/>
                <a:gd name="T114" fmla="*/ 131 w 136"/>
                <a:gd name="T115" fmla="*/ 75 h 84"/>
                <a:gd name="T116" fmla="*/ 131 w 136"/>
                <a:gd name="T117" fmla="*/ 75 h 84"/>
                <a:gd name="T118" fmla="*/ 135 w 136"/>
                <a:gd name="T119" fmla="*/ 74 h 84"/>
                <a:gd name="T120" fmla="*/ 135 w 136"/>
                <a:gd name="T121" fmla="*/ 73 h 84"/>
                <a:gd name="T122" fmla="*/ 134 w 136"/>
                <a:gd name="T123" fmla="*/ 49 h 84"/>
                <a:gd name="T124" fmla="*/ 123 w 136"/>
                <a:gd name="T125" fmla="*/ 3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" h="84">
                  <a:moveTo>
                    <a:pt x="123" y="38"/>
                  </a:moveTo>
                  <a:cubicBezTo>
                    <a:pt x="120" y="35"/>
                    <a:pt x="115" y="32"/>
                    <a:pt x="112" y="29"/>
                  </a:cubicBezTo>
                  <a:cubicBezTo>
                    <a:pt x="111" y="28"/>
                    <a:pt x="109" y="27"/>
                    <a:pt x="107" y="26"/>
                  </a:cubicBezTo>
                  <a:cubicBezTo>
                    <a:pt x="106" y="26"/>
                    <a:pt x="105" y="26"/>
                    <a:pt x="104" y="25"/>
                  </a:cubicBezTo>
                  <a:cubicBezTo>
                    <a:pt x="102" y="29"/>
                    <a:pt x="97" y="39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9" y="43"/>
                    <a:pt x="86" y="45"/>
                    <a:pt x="83" y="45"/>
                  </a:cubicBezTo>
                  <a:cubicBezTo>
                    <a:pt x="81" y="45"/>
                    <a:pt x="79" y="44"/>
                    <a:pt x="79" y="43"/>
                  </a:cubicBezTo>
                  <a:cubicBezTo>
                    <a:pt x="77" y="41"/>
                    <a:pt x="77" y="37"/>
                    <a:pt x="80" y="3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9"/>
                    <a:pt x="90" y="8"/>
                    <a:pt x="87" y="8"/>
                  </a:cubicBezTo>
                  <a:cubicBezTo>
                    <a:pt x="74" y="9"/>
                    <a:pt x="57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4"/>
                    <a:pt x="25" y="0"/>
                    <a:pt x="16" y="0"/>
                  </a:cubicBezTo>
                  <a:cubicBezTo>
                    <a:pt x="7" y="1"/>
                    <a:pt x="0" y="5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8" y="59"/>
                    <a:pt x="17" y="58"/>
                  </a:cubicBezTo>
                  <a:cubicBezTo>
                    <a:pt x="25" y="58"/>
                    <a:pt x="31" y="55"/>
                    <a:pt x="33" y="5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4"/>
                    <a:pt x="57" y="65"/>
                    <a:pt x="58" y="66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9"/>
                    <a:pt x="65" y="58"/>
                    <a:pt x="66" y="58"/>
                  </a:cubicBezTo>
                  <a:cubicBezTo>
                    <a:pt x="68" y="58"/>
                    <a:pt x="70" y="59"/>
                    <a:pt x="71" y="60"/>
                  </a:cubicBezTo>
                  <a:cubicBezTo>
                    <a:pt x="72" y="61"/>
                    <a:pt x="73" y="62"/>
                    <a:pt x="73" y="6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1" y="53"/>
                    <a:pt x="83" y="52"/>
                    <a:pt x="86" y="52"/>
                  </a:cubicBezTo>
                  <a:cubicBezTo>
                    <a:pt x="88" y="52"/>
                    <a:pt x="90" y="53"/>
                    <a:pt x="91" y="54"/>
                  </a:cubicBezTo>
                  <a:cubicBezTo>
                    <a:pt x="92" y="55"/>
                    <a:pt x="93" y="56"/>
                    <a:pt x="93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6" y="54"/>
                    <a:pt x="98" y="53"/>
                    <a:pt x="101" y="53"/>
                  </a:cubicBezTo>
                  <a:cubicBezTo>
                    <a:pt x="103" y="53"/>
                    <a:pt x="104" y="54"/>
                    <a:pt x="106" y="55"/>
                  </a:cubicBezTo>
                  <a:cubicBezTo>
                    <a:pt x="107" y="56"/>
                    <a:pt x="108" y="58"/>
                    <a:pt x="108" y="60"/>
                  </a:cubicBezTo>
                  <a:cubicBezTo>
                    <a:pt x="109" y="61"/>
                    <a:pt x="108" y="62"/>
                    <a:pt x="108" y="63"/>
                  </a:cubicBezTo>
                  <a:cubicBezTo>
                    <a:pt x="110" y="63"/>
                    <a:pt x="111" y="64"/>
                    <a:pt x="113" y="65"/>
                  </a:cubicBezTo>
                  <a:cubicBezTo>
                    <a:pt x="116" y="68"/>
                    <a:pt x="117" y="73"/>
                    <a:pt x="114" y="76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4" y="84"/>
                  </a:cubicBezTo>
                  <a:cubicBezTo>
                    <a:pt x="117" y="84"/>
                    <a:pt x="119" y="81"/>
                    <a:pt x="119" y="80"/>
                  </a:cubicBezTo>
                  <a:cubicBezTo>
                    <a:pt x="119" y="78"/>
                    <a:pt x="120" y="69"/>
                    <a:pt x="119" y="64"/>
                  </a:cubicBezTo>
                  <a:cubicBezTo>
                    <a:pt x="119" y="63"/>
                    <a:pt x="118" y="63"/>
                    <a:pt x="118" y="62"/>
                  </a:cubicBezTo>
                  <a:cubicBezTo>
                    <a:pt x="117" y="59"/>
                    <a:pt x="109" y="53"/>
                    <a:pt x="106" y="5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9"/>
                    <a:pt x="119" y="56"/>
                    <a:pt x="121" y="61"/>
                  </a:cubicBezTo>
                  <a:cubicBezTo>
                    <a:pt x="121" y="62"/>
                    <a:pt x="121" y="62"/>
                    <a:pt x="122" y="63"/>
                  </a:cubicBezTo>
                  <a:cubicBezTo>
                    <a:pt x="123" y="68"/>
                    <a:pt x="122" y="76"/>
                    <a:pt x="122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7" y="79"/>
                    <a:pt x="128" y="77"/>
                    <a:pt x="128" y="76"/>
                  </a:cubicBezTo>
                  <a:cubicBezTo>
                    <a:pt x="128" y="76"/>
                    <a:pt x="128" y="71"/>
                    <a:pt x="128" y="66"/>
                  </a:cubicBezTo>
                  <a:cubicBezTo>
                    <a:pt x="128" y="58"/>
                    <a:pt x="127" y="54"/>
                    <a:pt x="127" y="53"/>
                  </a:cubicBezTo>
                  <a:cubicBezTo>
                    <a:pt x="125" y="49"/>
                    <a:pt x="115" y="41"/>
                    <a:pt x="111" y="38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3" y="36"/>
                    <a:pt x="127" y="46"/>
                    <a:pt x="129" y="52"/>
                  </a:cubicBezTo>
                  <a:cubicBezTo>
                    <a:pt x="130" y="54"/>
                    <a:pt x="131" y="59"/>
                    <a:pt x="131" y="66"/>
                  </a:cubicBezTo>
                  <a:cubicBezTo>
                    <a:pt x="131" y="70"/>
                    <a:pt x="131" y="74"/>
                    <a:pt x="131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3" y="75"/>
                    <a:pt x="134" y="75"/>
                    <a:pt x="135" y="74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35" y="73"/>
                    <a:pt x="136" y="63"/>
                    <a:pt x="134" y="49"/>
                  </a:cubicBezTo>
                  <a:cubicBezTo>
                    <a:pt x="133" y="45"/>
                    <a:pt x="128" y="42"/>
                    <a:pt x="12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2400"/>
            </a:p>
          </p:txBody>
        </p:sp>
      </p:grpSp>
      <p:pic>
        <p:nvPicPr>
          <p:cNvPr id="3" name="Graphic 2" descr="Statistics with solid fill">
            <a:extLst>
              <a:ext uri="{FF2B5EF4-FFF2-40B4-BE49-F238E27FC236}">
                <a16:creationId xmlns:a16="http://schemas.microsoft.com/office/drawing/2014/main" id="{69652F0E-9709-6B85-E1F3-62FE5D67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4628" y="1041185"/>
            <a:ext cx="672560" cy="672560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60AC0A6-1B61-959F-0746-33C14CE6BDC3}"/>
              </a:ext>
            </a:extLst>
          </p:cNvPr>
          <p:cNvSpPr txBox="1">
            <a:spLocks/>
          </p:cNvSpPr>
          <p:nvPr/>
        </p:nvSpPr>
        <p:spPr>
          <a:xfrm>
            <a:off x="7956871" y="6531051"/>
            <a:ext cx="4114800" cy="259900"/>
          </a:xfrm>
          <a:prstGeom prst="rect">
            <a:avLst/>
          </a:prstGeom>
        </p:spPr>
        <p:txBody>
          <a:bodyPr vert="horz" lIns="0" tIns="60960" rIns="121920" bIns="6096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609570"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cs typeface="Open Sans"/>
              </a:rPr>
              <a:t>LTC-Hackers-space team Presentation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A90FA22-5CD5-C506-746B-1F9FCC5BA661}"/>
              </a:ext>
            </a:extLst>
          </p:cNvPr>
          <p:cNvSpPr txBox="1">
            <a:spLocks/>
          </p:cNvSpPr>
          <p:nvPr/>
        </p:nvSpPr>
        <p:spPr>
          <a:xfrm>
            <a:off x="1890380" y="6545367"/>
            <a:ext cx="4114800" cy="259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ea typeface="ＭＳ Ｐゴシック" charset="0"/>
              </a:rPr>
              <a:t>LTC-confidential</a:t>
            </a:r>
          </a:p>
        </p:txBody>
      </p:sp>
    </p:spTree>
    <p:extLst>
      <p:ext uri="{BB962C8B-B14F-4D97-AF65-F5344CB8AC3E}">
        <p14:creationId xmlns:p14="http://schemas.microsoft.com/office/powerpoint/2010/main" val="125500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/>
      <p:bldP spid="19" grpId="0" animBg="1"/>
      <p:bldP spid="20" grpId="0" animBg="1"/>
      <p:bldP spid="21" grpId="0"/>
      <p:bldP spid="22" grpId="0" animBg="1"/>
      <p:bldP spid="23" grpId="0"/>
      <p:bldP spid="24" grpId="0" animBg="1"/>
      <p:bldP spid="25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44" grpId="0" animBg="1"/>
      <p:bldP spid="45" grpId="0"/>
      <p:bldP spid="46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13B3CD-826D-9B90-9E56-7721EA6E3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430071"/>
              </p:ext>
            </p:extLst>
          </p:nvPr>
        </p:nvGraphicFramePr>
        <p:xfrm>
          <a:off x="914401" y="1209965"/>
          <a:ext cx="9919854" cy="5218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30E2C1A-1FC8-925A-5368-8800EDBC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2" y="240002"/>
            <a:ext cx="10353675" cy="969963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Potential Use Cases of FinAdvisor AI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A7E28B-956F-CB29-867F-AAAFA0BE76F2}"/>
              </a:ext>
            </a:extLst>
          </p:cNvPr>
          <p:cNvCxnSpPr>
            <a:cxnSpLocks/>
          </p:cNvCxnSpPr>
          <p:nvPr/>
        </p:nvCxnSpPr>
        <p:spPr>
          <a:xfrm>
            <a:off x="803563" y="965617"/>
            <a:ext cx="844203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3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A2D204-0089-4C61-AF8C-D7393992D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B4A2D204-0089-4C61-AF8C-D7393992D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B4A2D204-0089-4C61-AF8C-D7393992D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FE452D-6A25-4371-A91A-58ABD24E9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FAFE452D-6A25-4371-A91A-58ABD24E9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FAFE452D-6A25-4371-A91A-58ABD24E9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487862-ADD9-4597-9E48-609B5D36A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B2487862-ADD9-4597-9E48-609B5D36A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B2487862-ADD9-4597-9E48-609B5D36A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997C87-B975-4465-9265-03A9B9241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42997C87-B975-4465-9265-03A9B9241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42997C87-B975-4465-9265-03A9B9241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C6DB60-9F9B-4552-9FE9-1D189D95A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AFC6DB60-9F9B-4552-9FE9-1D189D95A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AFC6DB60-9F9B-4552-9FE9-1D189D95A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2F7645-5C7C-47A1-8C5D-3D23244EC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FE2F7645-5C7C-47A1-8C5D-3D23244EC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FE2F7645-5C7C-47A1-8C5D-3D23244EC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C8EEA2-2A08-4476-9C61-FC9F4A984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8EC8EEA2-2A08-4476-9C61-FC9F4A984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8EC8EEA2-2A08-4476-9C61-FC9F4A984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8DCFDF-D3AE-42BD-91CA-4434665B4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538DCFDF-D3AE-42BD-91CA-4434665B4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538DCFDF-D3AE-42BD-91CA-4434665B4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A1E28C-DA28-4E64-A026-FFB96A4C3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F5A1E28C-DA28-4E64-A026-FFB96A4C3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F5A1E28C-DA28-4E64-A026-FFB96A4C3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E389BF-0D54-4941-A064-BB8382D93D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graphicEl>
                                              <a:dgm id="{4AE389BF-0D54-4941-A064-BB8382D93D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graphicEl>
                                              <a:dgm id="{4AE389BF-0D54-4941-A064-BB8382D93D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90C12D-EC32-41B1-B484-C7B3828CD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1B90C12D-EC32-41B1-B484-C7B3828CD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1B90C12D-EC32-41B1-B484-C7B3828CD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DB6546BB-BF98-04E5-E40C-05C2534F2A9E}"/>
              </a:ext>
            </a:extLst>
          </p:cNvPr>
          <p:cNvSpPr txBox="1">
            <a:spLocks/>
          </p:cNvSpPr>
          <p:nvPr/>
        </p:nvSpPr>
        <p:spPr>
          <a:xfrm>
            <a:off x="7956871" y="6531051"/>
            <a:ext cx="4114800" cy="259900"/>
          </a:xfrm>
          <a:prstGeom prst="rect">
            <a:avLst/>
          </a:prstGeom>
        </p:spPr>
        <p:txBody>
          <a:bodyPr vert="horz" lIns="0" tIns="60960" rIns="121920" bIns="6096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609570"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cs typeface="Open Sans"/>
              </a:rPr>
              <a:t>LTC-Hackers-space team Presentation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82CB7862-8A0C-7BD7-CA22-63719D81C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Open Sans"/>
                <a:ea typeface="ＭＳ Ｐゴシック" charset="0"/>
              </a:rPr>
              <a:t>LTC-confidential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F90605-47B5-E270-17BF-C2E42D62C7BC}"/>
              </a:ext>
            </a:extLst>
          </p:cNvPr>
          <p:cNvSpPr txBox="1"/>
          <p:nvPr/>
        </p:nvSpPr>
        <p:spPr>
          <a:xfrm>
            <a:off x="571496" y="344557"/>
            <a:ext cx="4053513" cy="45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024B197-B6A7-BCB1-26BA-BDEECB5E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01599"/>
            <a:ext cx="10353675" cy="969963"/>
          </a:xfrm>
        </p:spPr>
        <p:txBody>
          <a:bodyPr/>
          <a:lstStyle/>
          <a:p>
            <a:pPr algn="l"/>
            <a:r>
              <a:rPr lang="en-US" b="1" dirty="0">
                <a:latin typeface="+mn-lt"/>
              </a:rPr>
              <a:t>Architecture &amp; Workflow Diagram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19CB129B-E5D1-FCD6-FB31-92929BE9A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" y="1627547"/>
            <a:ext cx="5885411" cy="2860047"/>
          </a:xfrm>
          <a:prstGeom prst="rect">
            <a:avLst/>
          </a:prstGeom>
        </p:spPr>
      </p:pic>
      <p:pic>
        <p:nvPicPr>
          <p:cNvPr id="6" name="Picture 5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595DA94-5FC7-7461-6532-F817BECEB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7" y="1627547"/>
            <a:ext cx="5054360" cy="3851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E65E8A-AE7B-17B0-0A65-5ABD55886CD5}"/>
              </a:ext>
            </a:extLst>
          </p:cNvPr>
          <p:cNvSpPr txBox="1"/>
          <p:nvPr/>
        </p:nvSpPr>
        <p:spPr>
          <a:xfrm>
            <a:off x="1795748" y="4487594"/>
            <a:ext cx="19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0CE2A-9F1D-8792-8857-E110D62FF940}"/>
              </a:ext>
            </a:extLst>
          </p:cNvPr>
          <p:cNvSpPr txBox="1"/>
          <p:nvPr/>
        </p:nvSpPr>
        <p:spPr>
          <a:xfrm>
            <a:off x="8071850" y="5665915"/>
            <a:ext cx="193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271244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D9C30-C716-4C1C-8E45-A21B456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8" y="2229910"/>
            <a:ext cx="11061700" cy="1325033"/>
          </a:xfrm>
        </p:spPr>
        <p:txBody>
          <a:bodyPr>
            <a:normAutofit/>
          </a:bodyPr>
          <a:lstStyle/>
          <a:p>
            <a:r>
              <a:rPr lang="en-US" sz="6400" dirty="0"/>
              <a:t>DEMONSTRATION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04DDC-573D-4191-B818-6ACABD742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Open Sans"/>
                <a:ea typeface="ＭＳ Ｐゴシック" charset="0"/>
              </a:rPr>
              <a:t>LTC-confidential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32E52F-3EF4-44D3-BE0B-ED482C62ECAB}"/>
              </a:ext>
            </a:extLst>
          </p:cNvPr>
          <p:cNvCxnSpPr>
            <a:cxnSpLocks/>
          </p:cNvCxnSpPr>
          <p:nvPr/>
        </p:nvCxnSpPr>
        <p:spPr>
          <a:xfrm>
            <a:off x="852019" y="1077432"/>
            <a:ext cx="595423" cy="0"/>
          </a:xfrm>
          <a:prstGeom prst="line">
            <a:avLst/>
          </a:prstGeom>
          <a:ln>
            <a:solidFill>
              <a:srgbClr val="54B9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DE1D3F5-AD4B-4558-9EA6-386B12583A97}"/>
              </a:ext>
            </a:extLst>
          </p:cNvPr>
          <p:cNvSpPr txBox="1">
            <a:spLocks/>
          </p:cNvSpPr>
          <p:nvPr/>
        </p:nvSpPr>
        <p:spPr>
          <a:xfrm>
            <a:off x="7956871" y="6531051"/>
            <a:ext cx="4114800" cy="259900"/>
          </a:xfrm>
          <a:prstGeom prst="rect">
            <a:avLst/>
          </a:prstGeom>
        </p:spPr>
        <p:txBody>
          <a:bodyPr vert="horz" lIns="0" tIns="60960" rIns="121920" bIns="6096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609570"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cs typeface="Open Sans"/>
              </a:rPr>
              <a:t>LTC-Hackers-space team Presentation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D20720-F8FF-496B-B2FC-62F71CFA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0834" y="1909911"/>
            <a:ext cx="2981893" cy="4337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D1728-392C-3573-2B3E-266E3AAEDDE9}"/>
              </a:ext>
            </a:extLst>
          </p:cNvPr>
          <p:cNvSpPr txBox="1"/>
          <p:nvPr/>
        </p:nvSpPr>
        <p:spPr>
          <a:xfrm>
            <a:off x="10315575" y="5514975"/>
            <a:ext cx="1535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linkClick r:id="rId3"/>
              </a:rPr>
              <a:t>GitHub</a:t>
            </a:r>
            <a:br>
              <a:rPr lang="en-US" sz="2200" dirty="0"/>
            </a:br>
            <a:r>
              <a:rPr lang="en-US" sz="2200" dirty="0">
                <a:hlinkClick r:id="rId4"/>
              </a:rPr>
              <a:t>APP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1420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6BFBFE3-EB77-5959-4442-13EB202F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6" y="829565"/>
            <a:ext cx="2641604" cy="171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7FF4D6F-50BE-09AC-6280-6E447831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99" y="846763"/>
            <a:ext cx="3022605" cy="158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9173EDD-78A9-22AD-E694-8967904B2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4" y="562337"/>
            <a:ext cx="3403596" cy="184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39E063E-ABDD-4214-9627-9031E3E28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8" y="3741834"/>
            <a:ext cx="302260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13707E1-2878-FEAB-72A7-B09CA58D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1" y="3587847"/>
            <a:ext cx="280670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6F36C-E469-A058-442B-11D73071DE7F}"/>
              </a:ext>
            </a:extLst>
          </p:cNvPr>
          <p:cNvSpPr txBox="1"/>
          <p:nvPr/>
        </p:nvSpPr>
        <p:spPr>
          <a:xfrm>
            <a:off x="1028698" y="2538284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People-first</a:t>
            </a:r>
            <a:endParaRPr lang="en-IN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EF7D0-9408-BD37-B3B8-147C2D9FED74}"/>
              </a:ext>
            </a:extLst>
          </p:cNvPr>
          <p:cNvSpPr txBox="1"/>
          <p:nvPr/>
        </p:nvSpPr>
        <p:spPr>
          <a:xfrm>
            <a:off x="5435601" y="25382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Trust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988E3-5653-8BF2-CEA3-67EAEC0D6AAC}"/>
              </a:ext>
            </a:extLst>
          </p:cNvPr>
          <p:cNvSpPr txBox="1"/>
          <p:nvPr/>
        </p:nvSpPr>
        <p:spPr>
          <a:xfrm>
            <a:off x="8775702" y="2538284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Sustainable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082D5-05AE-FAEC-783F-C02FEE61D7D7}"/>
              </a:ext>
            </a:extLst>
          </p:cNvPr>
          <p:cNvSpPr txBox="1"/>
          <p:nvPr/>
        </p:nvSpPr>
        <p:spPr>
          <a:xfrm>
            <a:off x="2959100" y="5645247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Bold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CCCEA-0846-68BC-F485-4E9519248A3B}"/>
              </a:ext>
            </a:extLst>
          </p:cNvPr>
          <p:cNvSpPr txBox="1"/>
          <p:nvPr/>
        </p:nvSpPr>
        <p:spPr>
          <a:xfrm>
            <a:off x="7226302" y="556745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Inclusive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BA6F6-F563-ED1C-7D10-3D7830C8EEC9}"/>
              </a:ext>
            </a:extLst>
          </p:cNvPr>
          <p:cNvSpPr txBox="1"/>
          <p:nvPr/>
        </p:nvSpPr>
        <p:spPr>
          <a:xfrm>
            <a:off x="838195" y="2907616"/>
            <a:ext cx="3022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Offers personalized financial plans and increases customer satisfaction</a:t>
            </a:r>
            <a:br>
              <a:rPr lang="en-US" dirty="0"/>
            </a:b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47C06-C004-9D19-9F64-84572B77DE1A}"/>
              </a:ext>
            </a:extLst>
          </p:cNvPr>
          <p:cNvSpPr txBox="1"/>
          <p:nvPr/>
        </p:nvSpPr>
        <p:spPr>
          <a:xfrm>
            <a:off x="4890052" y="2850147"/>
            <a:ext cx="267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data security and transparent decision-making processes.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68450-645A-20EC-D859-76EF691FB41D}"/>
              </a:ext>
            </a:extLst>
          </p:cNvPr>
          <p:cNvSpPr txBox="1"/>
          <p:nvPr/>
        </p:nvSpPr>
        <p:spPr>
          <a:xfrm>
            <a:off x="2490859" y="6014579"/>
            <a:ext cx="262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Identifies innovative investment opportunities.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1E10D-48FA-202E-31B5-B46515E6A180}"/>
              </a:ext>
            </a:extLst>
          </p:cNvPr>
          <p:cNvSpPr txBox="1"/>
          <p:nvPr/>
        </p:nvSpPr>
        <p:spPr>
          <a:xfrm>
            <a:off x="8775702" y="2780467"/>
            <a:ext cx="2578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of green data centers and comprehensive carbon offsetting initiatives.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F1C848-8831-FFBC-A72C-BB06FE47C1EC}"/>
              </a:ext>
            </a:extLst>
          </p:cNvPr>
          <p:cNvSpPr txBox="1"/>
          <p:nvPr/>
        </p:nvSpPr>
        <p:spPr>
          <a:xfrm>
            <a:off x="7075003" y="5876079"/>
            <a:ext cx="333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FinAI break down barriers to financial planning and offers high-quality services </a:t>
            </a:r>
            <a:endParaRPr lang="en-IN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DB6546BB-BF98-04E5-E40C-05C2534F2A9E}"/>
              </a:ext>
            </a:extLst>
          </p:cNvPr>
          <p:cNvSpPr txBox="1">
            <a:spLocks/>
          </p:cNvSpPr>
          <p:nvPr/>
        </p:nvSpPr>
        <p:spPr>
          <a:xfrm>
            <a:off x="7956871" y="6531051"/>
            <a:ext cx="4114800" cy="259900"/>
          </a:xfrm>
          <a:prstGeom prst="rect">
            <a:avLst/>
          </a:prstGeom>
        </p:spPr>
        <p:txBody>
          <a:bodyPr vert="horz" lIns="0" tIns="60960" rIns="121920" bIns="6096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609570"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cs typeface="Open Sans"/>
              </a:rPr>
              <a:t>LTC-Hackers-space team Presentation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82CB7862-8A0C-7BD7-CA22-63719D81C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Open Sans"/>
                <a:ea typeface="ＭＳ Ｐゴシック" charset="0"/>
              </a:rPr>
              <a:t>LTC-confidential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F90605-47B5-E270-17BF-C2E42D62C7BC}"/>
              </a:ext>
            </a:extLst>
          </p:cNvPr>
          <p:cNvSpPr txBox="1"/>
          <p:nvPr/>
        </p:nvSpPr>
        <p:spPr>
          <a:xfrm>
            <a:off x="571496" y="344557"/>
            <a:ext cx="4053513" cy="45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024B197-B6A7-BCB1-26BA-BDEECB5E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01599"/>
            <a:ext cx="10353675" cy="969963"/>
          </a:xfrm>
        </p:spPr>
        <p:txBody>
          <a:bodyPr/>
          <a:lstStyle/>
          <a:p>
            <a:pPr algn="l"/>
            <a:r>
              <a:rPr lang="en-US" b="1" dirty="0">
                <a:latin typeface="+mn-lt"/>
              </a:rPr>
              <a:t>Living with Values</a:t>
            </a:r>
            <a:endParaRPr lang="en-IN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23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060B0-6E90-653E-8128-C21642A9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82" y="443344"/>
            <a:ext cx="10353675" cy="969963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Future Enhancements &amp; Vision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1FCC2A-6D66-7F22-71D8-AD34E7C8DA09}"/>
              </a:ext>
            </a:extLst>
          </p:cNvPr>
          <p:cNvCxnSpPr>
            <a:cxnSpLocks/>
          </p:cNvCxnSpPr>
          <p:nvPr/>
        </p:nvCxnSpPr>
        <p:spPr>
          <a:xfrm>
            <a:off x="1524000" y="1344307"/>
            <a:ext cx="652087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Hexagon 4">
            <a:extLst>
              <a:ext uri="{FF2B5EF4-FFF2-40B4-BE49-F238E27FC236}">
                <a16:creationId xmlns:a16="http://schemas.microsoft.com/office/drawing/2014/main" id="{A636032E-A185-C473-E5A6-3741D2AFA1AC}"/>
              </a:ext>
            </a:extLst>
          </p:cNvPr>
          <p:cNvSpPr/>
          <p:nvPr/>
        </p:nvSpPr>
        <p:spPr>
          <a:xfrm>
            <a:off x="4884200" y="2479554"/>
            <a:ext cx="727322" cy="626684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A7ED793-CBC0-E09B-1D1B-1F9711EA8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597767"/>
              </p:ext>
            </p:extLst>
          </p:nvPr>
        </p:nvGraphicFramePr>
        <p:xfrm>
          <a:off x="2105228" y="1545749"/>
          <a:ext cx="7970982" cy="470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D85D8A-11B6-3FED-2417-D0ED7160892A}"/>
              </a:ext>
            </a:extLst>
          </p:cNvPr>
          <p:cNvSpPr txBox="1"/>
          <p:nvPr/>
        </p:nvSpPr>
        <p:spPr>
          <a:xfrm>
            <a:off x="5306200" y="3429000"/>
            <a:ext cx="166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     Future Enhancements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59D12DA-BAC2-23A3-D2CE-5D83F146B637}"/>
              </a:ext>
            </a:extLst>
          </p:cNvPr>
          <p:cNvSpPr txBox="1">
            <a:spLocks/>
          </p:cNvSpPr>
          <p:nvPr/>
        </p:nvSpPr>
        <p:spPr>
          <a:xfrm>
            <a:off x="1498064" y="6558428"/>
            <a:ext cx="4114800" cy="259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ea typeface="ＭＳ Ｐゴシック" charset="0"/>
              </a:rPr>
              <a:t>LTC-confidential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F6BF26A-80CC-9937-1C80-97EB0D954359}"/>
              </a:ext>
            </a:extLst>
          </p:cNvPr>
          <p:cNvSpPr txBox="1">
            <a:spLocks/>
          </p:cNvSpPr>
          <p:nvPr/>
        </p:nvSpPr>
        <p:spPr>
          <a:xfrm>
            <a:off x="7956871" y="6531051"/>
            <a:ext cx="4114800" cy="259900"/>
          </a:xfrm>
          <a:prstGeom prst="rect">
            <a:avLst/>
          </a:prstGeom>
        </p:spPr>
        <p:txBody>
          <a:bodyPr vert="horz" lIns="0" tIns="60960" rIns="121920" bIns="6096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609570">
              <a:defRPr/>
            </a:pPr>
            <a:r>
              <a:rPr lang="en-US" sz="800" dirty="0">
                <a:solidFill>
                  <a:srgbClr val="FFFFFF">
                    <a:lumMod val="50000"/>
                  </a:srgbClr>
                </a:solidFill>
                <a:latin typeface="Open Sans"/>
                <a:cs typeface="Open Sans"/>
              </a:rPr>
              <a:t>LTC-Hackers-space team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2054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584</Words>
  <Application>Microsoft Macintosh PowerPoint</Application>
  <PresentationFormat>Widescreen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Copperplate Gothic Bold</vt:lpstr>
      <vt:lpstr>FontAwesome</vt:lpstr>
      <vt:lpstr>Open Sans</vt:lpstr>
      <vt:lpstr>Office Theme</vt:lpstr>
      <vt:lpstr>PowerPoint Presentation</vt:lpstr>
      <vt:lpstr>FinAdvisor AI Introduction</vt:lpstr>
      <vt:lpstr>FinAdvisor AI  Product Features ( D-G-F-S model)</vt:lpstr>
      <vt:lpstr>PowerPoint Presentation</vt:lpstr>
      <vt:lpstr>Potential Use Cases of FinAdvisor AI</vt:lpstr>
      <vt:lpstr>Architecture &amp; Workflow Diagram</vt:lpstr>
      <vt:lpstr>DEMONSTRATION</vt:lpstr>
      <vt:lpstr>Living with Values</vt:lpstr>
      <vt:lpstr>Future Enhancements &amp; Vision</vt:lpstr>
      <vt:lpstr>Meet the 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Kadaverugu, Aravind</dc:creator>
  <cp:lastModifiedBy>Anudeep Kadavergu</cp:lastModifiedBy>
  <cp:revision>35</cp:revision>
  <dcterms:created xsi:type="dcterms:W3CDTF">2024-07-24T12:42:20Z</dcterms:created>
  <dcterms:modified xsi:type="dcterms:W3CDTF">2024-07-26T06:25:18Z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9d5fe6-6ff0-4580-ac71-4bb0bf2203da_Enabled">
    <vt:lpwstr>true</vt:lpwstr>
  </property>
  <property fmtid="{D5CDD505-2E9C-101B-9397-08002B2CF9AE}" pid="3" name="MSIP_Label_d19d5fe6-6ff0-4580-ac71-4bb0bf2203da_SetDate">
    <vt:lpwstr>2024-07-24T12:45:32Z</vt:lpwstr>
  </property>
  <property fmtid="{D5CDD505-2E9C-101B-9397-08002B2CF9AE}" pid="4" name="MSIP_Label_d19d5fe6-6ff0-4580-ac71-4bb0bf2203da_Method">
    <vt:lpwstr>Privileged</vt:lpwstr>
  </property>
  <property fmtid="{D5CDD505-2E9C-101B-9397-08002B2CF9AE}" pid="5" name="MSIP_Label_d19d5fe6-6ff0-4580-ac71-4bb0bf2203da_Name">
    <vt:lpwstr>d19d5fe6-6ff0-4580-ac71-4bb0bf2203da</vt:lpwstr>
  </property>
  <property fmtid="{D5CDD505-2E9C-101B-9397-08002B2CF9AE}" pid="6" name="MSIP_Label_d19d5fe6-6ff0-4580-ac71-4bb0bf2203da_SiteId">
    <vt:lpwstr>ae4df1f7-611e-444f-897e-f964e1205171</vt:lpwstr>
  </property>
  <property fmtid="{D5CDD505-2E9C-101B-9397-08002B2CF9AE}" pid="7" name="MSIP_Label_d19d5fe6-6ff0-4580-ac71-4bb0bf2203da_ActionId">
    <vt:lpwstr>e1bb91df-6372-477e-9047-92f0c6c9a753</vt:lpwstr>
  </property>
  <property fmtid="{D5CDD505-2E9C-101B-9397-08002B2CF9AE}" pid="8" name="MSIP_Label_d19d5fe6-6ff0-4580-ac71-4bb0bf2203da_ContentBits">
    <vt:lpwstr>0</vt:lpwstr>
  </property>
</Properties>
</file>